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Vollkorn Italics" charset="1" panose="00000500000000000000"/>
      <p:regular r:id="rId29"/>
    </p:embeddedFont>
    <p:embeddedFont>
      <p:font typeface="HK Grotesk Bold" charset="1" panose="00000800000000000000"/>
      <p:regular r:id="rId30"/>
    </p:embeddedFont>
    <p:embeddedFont>
      <p:font typeface="Clear Sans" charset="1" panose="020B0503030202020304"/>
      <p:regular r:id="rId31"/>
    </p:embeddedFont>
    <p:embeddedFont>
      <p:font typeface="Clear Sans Bold" charset="1" panose="020B0803030202020304"/>
      <p:regular r:id="rId32"/>
    </p:embeddedFont>
    <p:embeddedFont>
      <p:font typeface="Just Write" charset="1" panose="00000000000000000000"/>
      <p:regular r:id="rId33"/>
    </p:embeddedFont>
    <p:embeddedFont>
      <p:font typeface="Vollkorn" charset="1" panose="00000500000000000000"/>
      <p:regular r:id="rId34"/>
    </p:embeddedFont>
    <p:embeddedFont>
      <p:font typeface="CS Gordon Serif" charset="1" panose="00000000000000000000"/>
      <p:regular r:id="rId35"/>
    </p:embeddedFont>
    <p:embeddedFont>
      <p:font typeface="HK Grotesk" charset="1" panose="0000050000000000000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Relationship Id="rId5" Target="../media/image14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Relationship Id="rId5" Target="../media/image19.pn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svg" Type="http://schemas.openxmlformats.org/officeDocument/2006/relationships/image"/><Relationship Id="rId12" Target="../media/image37.png" Type="http://schemas.openxmlformats.org/officeDocument/2006/relationships/image"/><Relationship Id="rId13" Target="../media/image38.sv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svg" Type="http://schemas.openxmlformats.org/officeDocument/2006/relationships/image"/><Relationship Id="rId11" Target="../media/image37.png" Type="http://schemas.openxmlformats.org/officeDocument/2006/relationships/image"/><Relationship Id="rId12" Target="../media/image38.svg" Type="http://schemas.openxmlformats.org/officeDocument/2006/relationships/image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svg" Type="http://schemas.openxmlformats.org/officeDocument/2006/relationships/image"/><Relationship Id="rId12" Target="../media/image37.png" Type="http://schemas.openxmlformats.org/officeDocument/2006/relationships/image"/><Relationship Id="rId13" Target="../media/image38.sv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Relationship Id="rId5" Target="../media/image45.png" Type="http://schemas.openxmlformats.org/officeDocument/2006/relationships/image"/><Relationship Id="rId6" Target="../media/image4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Relationship Id="rId5" Target="../media/image47.pn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Relationship Id="rId5" Target="../media/image50.png" Type="http://schemas.openxmlformats.org/officeDocument/2006/relationships/image"/><Relationship Id="rId6" Target="../media/image51.png" Type="http://schemas.openxmlformats.org/officeDocument/2006/relationships/image"/><Relationship Id="rId7" Target="../media/image52.png" Type="http://schemas.openxmlformats.org/officeDocument/2006/relationships/image"/><Relationship Id="rId8" Target="../media/image5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Relationship Id="rId5" Target="../media/image19.png" Type="http://schemas.openxmlformats.org/officeDocument/2006/relationships/image"/><Relationship Id="rId6" Target="../media/image5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Relationship Id="rId5" Target="../media/image19.png" Type="http://schemas.openxmlformats.org/officeDocument/2006/relationships/image"/><Relationship Id="rId6" Target="../media/image5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4.jpeg" Type="http://schemas.openxmlformats.org/officeDocument/2006/relationships/image"/><Relationship Id="rId6" Target="../media/image5.jpeg" Type="http://schemas.openxmlformats.org/officeDocument/2006/relationships/image"/><Relationship Id="rId7" Target="../media/image6.jpeg" Type="http://schemas.openxmlformats.org/officeDocument/2006/relationships/image"/><Relationship Id="rId8" Target="../media/image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901548"/>
            <a:ext cx="12478581" cy="4356752"/>
            <a:chOff x="0" y="0"/>
            <a:chExt cx="16638107" cy="580900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4758838"/>
              <a:ext cx="11053372" cy="10501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20"/>
                </a:lnSpc>
                <a:spcBef>
                  <a:spcPct val="0"/>
                </a:spcBef>
              </a:pPr>
              <a:r>
                <a:rPr lang="en-US" sz="4800">
                  <a:solidFill>
                    <a:srgbClr val="731F7D"/>
                  </a:solidFill>
                  <a:latin typeface="Vollkorn Italics"/>
                  <a:ea typeface="Vollkorn Italics"/>
                  <a:cs typeface="Vollkorn Italics"/>
                  <a:sym typeface="Vollkorn Italics"/>
                </a:rPr>
                <a:t>Alan Pawleta, Nikodem Wspaniały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64752"/>
              <a:ext cx="16638107" cy="41564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2284"/>
                </a:lnSpc>
              </a:pPr>
              <a:r>
                <a:rPr lang="en-US" sz="10410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Brain Tumor MRI</a:t>
              </a:r>
            </a:p>
            <a:p>
              <a:pPr algn="l">
                <a:lnSpc>
                  <a:spcPts val="12284"/>
                </a:lnSpc>
              </a:pPr>
              <a:r>
                <a:rPr lang="en-US" sz="10410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Classification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624184">
            <a:off x="9190413" y="-1204481"/>
            <a:ext cx="9054625" cy="8058616"/>
          </a:xfrm>
          <a:custGeom>
            <a:avLst/>
            <a:gdLst/>
            <a:ahLst/>
            <a:cxnLst/>
            <a:rect r="r" b="b" t="t" l="l"/>
            <a:pathLst>
              <a:path h="8058616" w="9054625">
                <a:moveTo>
                  <a:pt x="0" y="0"/>
                </a:moveTo>
                <a:lnTo>
                  <a:pt x="9054625" y="0"/>
                </a:lnTo>
                <a:lnTo>
                  <a:pt x="9054625" y="8058616"/>
                </a:lnTo>
                <a:lnTo>
                  <a:pt x="0" y="8058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017281">
            <a:off x="7304671" y="971407"/>
            <a:ext cx="1811240" cy="1716150"/>
          </a:xfrm>
          <a:custGeom>
            <a:avLst/>
            <a:gdLst/>
            <a:ahLst/>
            <a:cxnLst/>
            <a:rect r="r" b="b" t="t" l="l"/>
            <a:pathLst>
              <a:path h="1716150" w="1811240">
                <a:moveTo>
                  <a:pt x="0" y="0"/>
                </a:moveTo>
                <a:lnTo>
                  <a:pt x="1811240" y="0"/>
                </a:lnTo>
                <a:lnTo>
                  <a:pt x="1811240" y="1716150"/>
                </a:lnTo>
                <a:lnTo>
                  <a:pt x="0" y="171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567437">
            <a:off x="16126494" y="6825098"/>
            <a:ext cx="3789612" cy="3623816"/>
          </a:xfrm>
          <a:custGeom>
            <a:avLst/>
            <a:gdLst/>
            <a:ahLst/>
            <a:cxnLst/>
            <a:rect r="r" b="b" t="t" l="l"/>
            <a:pathLst>
              <a:path h="3623816" w="3789612">
                <a:moveTo>
                  <a:pt x="0" y="0"/>
                </a:moveTo>
                <a:lnTo>
                  <a:pt x="3789612" y="0"/>
                </a:lnTo>
                <a:lnTo>
                  <a:pt x="3789612" y="3623816"/>
                </a:lnTo>
                <a:lnTo>
                  <a:pt x="0" y="3623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088749">
            <a:off x="16234330" y="8298138"/>
            <a:ext cx="1762009" cy="1669504"/>
          </a:xfrm>
          <a:custGeom>
            <a:avLst/>
            <a:gdLst/>
            <a:ahLst/>
            <a:cxnLst/>
            <a:rect r="r" b="b" t="t" l="l"/>
            <a:pathLst>
              <a:path h="1669504" w="1762009">
                <a:moveTo>
                  <a:pt x="0" y="0"/>
                </a:moveTo>
                <a:lnTo>
                  <a:pt x="1762010" y="0"/>
                </a:lnTo>
                <a:lnTo>
                  <a:pt x="1762010" y="1669504"/>
                </a:lnTo>
                <a:lnTo>
                  <a:pt x="0" y="16695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625581">
            <a:off x="13673319" y="-2669381"/>
            <a:ext cx="5583018" cy="5338761"/>
          </a:xfrm>
          <a:custGeom>
            <a:avLst/>
            <a:gdLst/>
            <a:ahLst/>
            <a:cxnLst/>
            <a:rect r="r" b="b" t="t" l="l"/>
            <a:pathLst>
              <a:path h="5338761" w="5583018">
                <a:moveTo>
                  <a:pt x="0" y="0"/>
                </a:moveTo>
                <a:lnTo>
                  <a:pt x="5583018" y="0"/>
                </a:lnTo>
                <a:lnTo>
                  <a:pt x="5583018" y="5338762"/>
                </a:lnTo>
                <a:lnTo>
                  <a:pt x="0" y="53387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524554">
            <a:off x="-3226471" y="7124000"/>
            <a:ext cx="7824542" cy="6963843"/>
          </a:xfrm>
          <a:custGeom>
            <a:avLst/>
            <a:gdLst/>
            <a:ahLst/>
            <a:cxnLst/>
            <a:rect r="r" b="b" t="t" l="l"/>
            <a:pathLst>
              <a:path h="6963843" w="7824542">
                <a:moveTo>
                  <a:pt x="0" y="0"/>
                </a:moveTo>
                <a:lnTo>
                  <a:pt x="7824542" y="0"/>
                </a:lnTo>
                <a:lnTo>
                  <a:pt x="7824542" y="6963842"/>
                </a:lnTo>
                <a:lnTo>
                  <a:pt x="0" y="69638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101059">
            <a:off x="373058" y="-1271984"/>
            <a:ext cx="2895099" cy="2768439"/>
          </a:xfrm>
          <a:custGeom>
            <a:avLst/>
            <a:gdLst/>
            <a:ahLst/>
            <a:cxnLst/>
            <a:rect r="r" b="b" t="t" l="l"/>
            <a:pathLst>
              <a:path h="2768439" w="2895099">
                <a:moveTo>
                  <a:pt x="0" y="0"/>
                </a:moveTo>
                <a:lnTo>
                  <a:pt x="2895100" y="0"/>
                </a:lnTo>
                <a:lnTo>
                  <a:pt x="2895100" y="2768439"/>
                </a:lnTo>
                <a:lnTo>
                  <a:pt x="0" y="27684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3080" y="7978780"/>
            <a:ext cx="1854874" cy="2072485"/>
          </a:xfrm>
          <a:custGeom>
            <a:avLst/>
            <a:gdLst/>
            <a:ahLst/>
            <a:cxnLst/>
            <a:rect r="r" b="b" t="t" l="l"/>
            <a:pathLst>
              <a:path h="2072485" w="1854874">
                <a:moveTo>
                  <a:pt x="0" y="0"/>
                </a:moveTo>
                <a:lnTo>
                  <a:pt x="1854874" y="0"/>
                </a:lnTo>
                <a:lnTo>
                  <a:pt x="1854874" y="2072485"/>
                </a:lnTo>
                <a:lnTo>
                  <a:pt x="0" y="20724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5800" y="2485499"/>
            <a:ext cx="7872419" cy="3349563"/>
          </a:xfrm>
          <a:custGeom>
            <a:avLst/>
            <a:gdLst/>
            <a:ahLst/>
            <a:cxnLst/>
            <a:rect r="r" b="b" t="t" l="l"/>
            <a:pathLst>
              <a:path h="3349563" w="7872419">
                <a:moveTo>
                  <a:pt x="0" y="0"/>
                </a:moveTo>
                <a:lnTo>
                  <a:pt x="7872419" y="0"/>
                </a:lnTo>
                <a:lnTo>
                  <a:pt x="7872419" y="3349563"/>
                </a:lnTo>
                <a:lnTo>
                  <a:pt x="0" y="33495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137823" y="1498522"/>
            <a:ext cx="7121477" cy="6327193"/>
          </a:xfrm>
          <a:custGeom>
            <a:avLst/>
            <a:gdLst/>
            <a:ahLst/>
            <a:cxnLst/>
            <a:rect r="r" b="b" t="t" l="l"/>
            <a:pathLst>
              <a:path h="6327193" w="7121477">
                <a:moveTo>
                  <a:pt x="0" y="0"/>
                </a:moveTo>
                <a:lnTo>
                  <a:pt x="7121477" y="0"/>
                </a:lnTo>
                <a:lnTo>
                  <a:pt x="7121477" y="6327193"/>
                </a:lnTo>
                <a:lnTo>
                  <a:pt x="0" y="63271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550159" y="7350978"/>
            <a:ext cx="2737841" cy="2936022"/>
          </a:xfrm>
          <a:custGeom>
            <a:avLst/>
            <a:gdLst/>
            <a:ahLst/>
            <a:cxnLst/>
            <a:rect r="r" b="b" t="t" l="l"/>
            <a:pathLst>
              <a:path h="2936022" w="2737841">
                <a:moveTo>
                  <a:pt x="0" y="0"/>
                </a:moveTo>
                <a:lnTo>
                  <a:pt x="2737841" y="0"/>
                </a:lnTo>
                <a:lnTo>
                  <a:pt x="2737841" y="2936022"/>
                </a:lnTo>
                <a:lnTo>
                  <a:pt x="0" y="29360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02960" y="558878"/>
            <a:ext cx="11082081" cy="939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2"/>
              </a:lnSpc>
            </a:pPr>
            <a:r>
              <a:rPr lang="en-US" sz="6188">
                <a:solidFill>
                  <a:srgbClr val="731F7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Results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49424" y="8095507"/>
            <a:ext cx="6189151" cy="1370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8"/>
              </a:lnSpc>
              <a:spcBef>
                <a:spcPct val="0"/>
              </a:spcBef>
            </a:pPr>
            <a:r>
              <a:rPr lang="en-US" sz="3949" spc="-3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Validation Loss: 0.39 Validation Accuracy: 0.84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94633">
            <a:off x="7828277" y="9031944"/>
            <a:ext cx="2604581" cy="2467841"/>
          </a:xfrm>
          <a:custGeom>
            <a:avLst/>
            <a:gdLst/>
            <a:ahLst/>
            <a:cxnLst/>
            <a:rect r="r" b="b" t="t" l="l"/>
            <a:pathLst>
              <a:path h="2467841" w="2604581">
                <a:moveTo>
                  <a:pt x="0" y="0"/>
                </a:moveTo>
                <a:lnTo>
                  <a:pt x="2604581" y="0"/>
                </a:lnTo>
                <a:lnTo>
                  <a:pt x="2604581" y="2467841"/>
                </a:lnTo>
                <a:lnTo>
                  <a:pt x="0" y="2467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088749">
            <a:off x="1631143" y="-2578373"/>
            <a:ext cx="3903561" cy="3698625"/>
          </a:xfrm>
          <a:custGeom>
            <a:avLst/>
            <a:gdLst/>
            <a:ahLst/>
            <a:cxnLst/>
            <a:rect r="r" b="b" t="t" l="l"/>
            <a:pathLst>
              <a:path h="3698625" w="3903561">
                <a:moveTo>
                  <a:pt x="0" y="0"/>
                </a:moveTo>
                <a:lnTo>
                  <a:pt x="3903562" y="0"/>
                </a:lnTo>
                <a:lnTo>
                  <a:pt x="3903562" y="3698625"/>
                </a:lnTo>
                <a:lnTo>
                  <a:pt x="0" y="3698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13119">
            <a:off x="-3109196" y="4175850"/>
            <a:ext cx="8275792" cy="7913726"/>
          </a:xfrm>
          <a:custGeom>
            <a:avLst/>
            <a:gdLst/>
            <a:ahLst/>
            <a:cxnLst/>
            <a:rect r="r" b="b" t="t" l="l"/>
            <a:pathLst>
              <a:path h="7913726" w="8275792">
                <a:moveTo>
                  <a:pt x="0" y="0"/>
                </a:moveTo>
                <a:lnTo>
                  <a:pt x="8275792" y="0"/>
                </a:lnTo>
                <a:lnTo>
                  <a:pt x="8275792" y="7913726"/>
                </a:lnTo>
                <a:lnTo>
                  <a:pt x="0" y="7913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65189">
            <a:off x="11239029" y="-3141539"/>
            <a:ext cx="7824542" cy="6963843"/>
          </a:xfrm>
          <a:custGeom>
            <a:avLst/>
            <a:gdLst/>
            <a:ahLst/>
            <a:cxnLst/>
            <a:rect r="r" b="b" t="t" l="l"/>
            <a:pathLst>
              <a:path h="6963843" w="7824542">
                <a:moveTo>
                  <a:pt x="0" y="0"/>
                </a:moveTo>
                <a:lnTo>
                  <a:pt x="7824542" y="0"/>
                </a:lnTo>
                <a:lnTo>
                  <a:pt x="7824542" y="6963842"/>
                </a:lnTo>
                <a:lnTo>
                  <a:pt x="0" y="69638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207755">
            <a:off x="13218087" y="5225672"/>
            <a:ext cx="6135171" cy="7102948"/>
          </a:xfrm>
          <a:custGeom>
            <a:avLst/>
            <a:gdLst/>
            <a:ahLst/>
            <a:cxnLst/>
            <a:rect r="r" b="b" t="t" l="l"/>
            <a:pathLst>
              <a:path h="7102948" w="6135171">
                <a:moveTo>
                  <a:pt x="0" y="0"/>
                </a:moveTo>
                <a:lnTo>
                  <a:pt x="6135171" y="0"/>
                </a:lnTo>
                <a:lnTo>
                  <a:pt x="6135171" y="7102948"/>
                </a:lnTo>
                <a:lnTo>
                  <a:pt x="0" y="7102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9810" y="6660374"/>
            <a:ext cx="2597926" cy="2597926"/>
          </a:xfrm>
          <a:custGeom>
            <a:avLst/>
            <a:gdLst/>
            <a:ahLst/>
            <a:cxnLst/>
            <a:rect r="r" b="b" t="t" l="l"/>
            <a:pathLst>
              <a:path h="2597926" w="2597926">
                <a:moveTo>
                  <a:pt x="0" y="0"/>
                </a:moveTo>
                <a:lnTo>
                  <a:pt x="2597926" y="0"/>
                </a:lnTo>
                <a:lnTo>
                  <a:pt x="2597926" y="2597926"/>
                </a:lnTo>
                <a:lnTo>
                  <a:pt x="0" y="25979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689150" y="5136103"/>
            <a:ext cx="10909700" cy="2675463"/>
            <a:chOff x="0" y="0"/>
            <a:chExt cx="14546267" cy="3567285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9050"/>
              <a:ext cx="14546267" cy="19533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82"/>
                </a:lnSpc>
              </a:pPr>
              <a:r>
                <a:rPr lang="en-US" sz="4900">
                  <a:solidFill>
                    <a:srgbClr val="FFFFFF"/>
                  </a:solidFill>
                  <a:latin typeface="Just Write"/>
                  <a:ea typeface="Just Write"/>
                  <a:cs typeface="Just Write"/>
                  <a:sym typeface="Just Write"/>
                </a:rPr>
                <a:t>„It always seems impossible until </a:t>
              </a:r>
            </a:p>
            <a:p>
              <a:pPr algn="ctr">
                <a:lnSpc>
                  <a:spcPts val="5782"/>
                </a:lnSpc>
              </a:pPr>
              <a:r>
                <a:rPr lang="en-US" sz="4900">
                  <a:solidFill>
                    <a:srgbClr val="FFFFFF"/>
                  </a:solidFill>
                  <a:latin typeface="Just Write"/>
                  <a:ea typeface="Just Write"/>
                  <a:cs typeface="Just Write"/>
                  <a:sym typeface="Just Write"/>
                </a:rPr>
                <a:t>it’s done.”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627322" y="2803182"/>
              <a:ext cx="11291623" cy="755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— Nelson Mandela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633920" y="1038225"/>
            <a:ext cx="9020160" cy="1065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Work in progress...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088749">
            <a:off x="15238549" y="7531796"/>
            <a:ext cx="2440941" cy="2312792"/>
          </a:xfrm>
          <a:custGeom>
            <a:avLst/>
            <a:gdLst/>
            <a:ahLst/>
            <a:cxnLst/>
            <a:rect r="r" b="b" t="t" l="l"/>
            <a:pathLst>
              <a:path h="2312792" w="2440941">
                <a:moveTo>
                  <a:pt x="0" y="0"/>
                </a:moveTo>
                <a:lnTo>
                  <a:pt x="2440941" y="0"/>
                </a:lnTo>
                <a:lnTo>
                  <a:pt x="2440941" y="2312792"/>
                </a:lnTo>
                <a:lnTo>
                  <a:pt x="0" y="2312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3119">
            <a:off x="13891144" y="-2296054"/>
            <a:ext cx="5583018" cy="5338761"/>
          </a:xfrm>
          <a:custGeom>
            <a:avLst/>
            <a:gdLst/>
            <a:ahLst/>
            <a:cxnLst/>
            <a:rect r="r" b="b" t="t" l="l"/>
            <a:pathLst>
              <a:path h="5338761" w="5583018">
                <a:moveTo>
                  <a:pt x="0" y="0"/>
                </a:moveTo>
                <a:lnTo>
                  <a:pt x="5583018" y="0"/>
                </a:lnTo>
                <a:lnTo>
                  <a:pt x="5583018" y="5338761"/>
                </a:lnTo>
                <a:lnTo>
                  <a:pt x="0" y="53387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705580">
            <a:off x="-2362671" y="6401890"/>
            <a:ext cx="7824542" cy="6963843"/>
          </a:xfrm>
          <a:custGeom>
            <a:avLst/>
            <a:gdLst/>
            <a:ahLst/>
            <a:cxnLst/>
            <a:rect r="r" b="b" t="t" l="l"/>
            <a:pathLst>
              <a:path h="6963843" w="7824542">
                <a:moveTo>
                  <a:pt x="0" y="0"/>
                </a:moveTo>
                <a:lnTo>
                  <a:pt x="7824542" y="0"/>
                </a:lnTo>
                <a:lnTo>
                  <a:pt x="7824542" y="6963843"/>
                </a:lnTo>
                <a:lnTo>
                  <a:pt x="0" y="69638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959566">
            <a:off x="-1001357" y="347843"/>
            <a:ext cx="2895099" cy="2768439"/>
          </a:xfrm>
          <a:custGeom>
            <a:avLst/>
            <a:gdLst/>
            <a:ahLst/>
            <a:cxnLst/>
            <a:rect r="r" b="b" t="t" l="l"/>
            <a:pathLst>
              <a:path h="2768439" w="2895099">
                <a:moveTo>
                  <a:pt x="0" y="0"/>
                </a:moveTo>
                <a:lnTo>
                  <a:pt x="2895100" y="0"/>
                </a:lnTo>
                <a:lnTo>
                  <a:pt x="2895100" y="2768439"/>
                </a:lnTo>
                <a:lnTo>
                  <a:pt x="0" y="27684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69959" y="2622424"/>
            <a:ext cx="12948082" cy="6065768"/>
          </a:xfrm>
          <a:custGeom>
            <a:avLst/>
            <a:gdLst/>
            <a:ahLst/>
            <a:cxnLst/>
            <a:rect r="r" b="b" t="t" l="l"/>
            <a:pathLst>
              <a:path h="6065768" w="12948082">
                <a:moveTo>
                  <a:pt x="0" y="0"/>
                </a:moveTo>
                <a:lnTo>
                  <a:pt x="12948082" y="0"/>
                </a:lnTo>
                <a:lnTo>
                  <a:pt x="12948082" y="6065768"/>
                </a:lnTo>
                <a:lnTo>
                  <a:pt x="0" y="60657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16548" y="1028700"/>
            <a:ext cx="13054905" cy="913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02"/>
              </a:lnSpc>
            </a:pPr>
            <a:r>
              <a:rPr lang="en-US" sz="6188">
                <a:solidFill>
                  <a:srgbClr val="731F7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VGG 19 Model - change of approach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094169">
            <a:off x="-2768217" y="5870308"/>
            <a:ext cx="6176663" cy="5906434"/>
          </a:xfrm>
          <a:custGeom>
            <a:avLst/>
            <a:gdLst/>
            <a:ahLst/>
            <a:cxnLst/>
            <a:rect r="r" b="b" t="t" l="l"/>
            <a:pathLst>
              <a:path h="5906434" w="6176663">
                <a:moveTo>
                  <a:pt x="0" y="0"/>
                </a:moveTo>
                <a:lnTo>
                  <a:pt x="6176663" y="0"/>
                </a:lnTo>
                <a:lnTo>
                  <a:pt x="6176663" y="5906433"/>
                </a:lnTo>
                <a:lnTo>
                  <a:pt x="0" y="5906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440951">
            <a:off x="-957979" y="335262"/>
            <a:ext cx="2207918" cy="2092002"/>
          </a:xfrm>
          <a:custGeom>
            <a:avLst/>
            <a:gdLst/>
            <a:ahLst/>
            <a:cxnLst/>
            <a:rect r="r" b="b" t="t" l="l"/>
            <a:pathLst>
              <a:path h="2092002" w="2207918">
                <a:moveTo>
                  <a:pt x="0" y="0"/>
                </a:moveTo>
                <a:lnTo>
                  <a:pt x="2207919" y="0"/>
                </a:lnTo>
                <a:lnTo>
                  <a:pt x="2207919" y="2092002"/>
                </a:lnTo>
                <a:lnTo>
                  <a:pt x="0" y="2092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8583" y="2771735"/>
            <a:ext cx="15410834" cy="6771713"/>
          </a:xfrm>
          <a:custGeom>
            <a:avLst/>
            <a:gdLst/>
            <a:ahLst/>
            <a:cxnLst/>
            <a:rect r="r" b="b" t="t" l="l"/>
            <a:pathLst>
              <a:path h="6771713" w="15410834">
                <a:moveTo>
                  <a:pt x="0" y="0"/>
                </a:moveTo>
                <a:lnTo>
                  <a:pt x="15410834" y="0"/>
                </a:lnTo>
                <a:lnTo>
                  <a:pt x="15410834" y="6771713"/>
                </a:lnTo>
                <a:lnTo>
                  <a:pt x="0" y="67717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71592" y="1038225"/>
            <a:ext cx="12744816" cy="1065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Loss and accuracy over Epchos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088749">
            <a:off x="16234330" y="8298138"/>
            <a:ext cx="1762009" cy="1669504"/>
          </a:xfrm>
          <a:custGeom>
            <a:avLst/>
            <a:gdLst/>
            <a:ahLst/>
            <a:cxnLst/>
            <a:rect r="r" b="b" t="t" l="l"/>
            <a:pathLst>
              <a:path h="1669504" w="1762009">
                <a:moveTo>
                  <a:pt x="0" y="0"/>
                </a:moveTo>
                <a:lnTo>
                  <a:pt x="1762010" y="0"/>
                </a:lnTo>
                <a:lnTo>
                  <a:pt x="1762010" y="1669504"/>
                </a:lnTo>
                <a:lnTo>
                  <a:pt x="0" y="16695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625581">
            <a:off x="13673319" y="-2669381"/>
            <a:ext cx="5583018" cy="5338761"/>
          </a:xfrm>
          <a:custGeom>
            <a:avLst/>
            <a:gdLst/>
            <a:ahLst/>
            <a:cxnLst/>
            <a:rect r="r" b="b" t="t" l="l"/>
            <a:pathLst>
              <a:path h="5338761" w="5583018">
                <a:moveTo>
                  <a:pt x="0" y="0"/>
                </a:moveTo>
                <a:lnTo>
                  <a:pt x="5583018" y="0"/>
                </a:lnTo>
                <a:lnTo>
                  <a:pt x="5583018" y="5338762"/>
                </a:lnTo>
                <a:lnTo>
                  <a:pt x="0" y="53387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524554">
            <a:off x="-3226471" y="7124000"/>
            <a:ext cx="7824542" cy="6963843"/>
          </a:xfrm>
          <a:custGeom>
            <a:avLst/>
            <a:gdLst/>
            <a:ahLst/>
            <a:cxnLst/>
            <a:rect r="r" b="b" t="t" l="l"/>
            <a:pathLst>
              <a:path h="6963843" w="7824542">
                <a:moveTo>
                  <a:pt x="0" y="0"/>
                </a:moveTo>
                <a:lnTo>
                  <a:pt x="7824542" y="0"/>
                </a:lnTo>
                <a:lnTo>
                  <a:pt x="7824542" y="6963842"/>
                </a:lnTo>
                <a:lnTo>
                  <a:pt x="0" y="69638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101059">
            <a:off x="373058" y="-1271984"/>
            <a:ext cx="2895099" cy="2768439"/>
          </a:xfrm>
          <a:custGeom>
            <a:avLst/>
            <a:gdLst/>
            <a:ahLst/>
            <a:cxnLst/>
            <a:rect r="r" b="b" t="t" l="l"/>
            <a:pathLst>
              <a:path h="2768439" w="2895099">
                <a:moveTo>
                  <a:pt x="0" y="0"/>
                </a:moveTo>
                <a:lnTo>
                  <a:pt x="2895100" y="0"/>
                </a:lnTo>
                <a:lnTo>
                  <a:pt x="2895100" y="2768439"/>
                </a:lnTo>
                <a:lnTo>
                  <a:pt x="0" y="27684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0133" y="2533942"/>
            <a:ext cx="7688146" cy="3252677"/>
          </a:xfrm>
          <a:custGeom>
            <a:avLst/>
            <a:gdLst/>
            <a:ahLst/>
            <a:cxnLst/>
            <a:rect r="r" b="b" t="t" l="l"/>
            <a:pathLst>
              <a:path h="3252677" w="7688146">
                <a:moveTo>
                  <a:pt x="0" y="0"/>
                </a:moveTo>
                <a:lnTo>
                  <a:pt x="7688147" y="0"/>
                </a:lnTo>
                <a:lnTo>
                  <a:pt x="7688147" y="3252677"/>
                </a:lnTo>
                <a:lnTo>
                  <a:pt x="0" y="32526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92787" y="1382422"/>
            <a:ext cx="6966513" cy="6793790"/>
          </a:xfrm>
          <a:custGeom>
            <a:avLst/>
            <a:gdLst/>
            <a:ahLst/>
            <a:cxnLst/>
            <a:rect r="r" b="b" t="t" l="l"/>
            <a:pathLst>
              <a:path h="6793790" w="6966513">
                <a:moveTo>
                  <a:pt x="0" y="0"/>
                </a:moveTo>
                <a:lnTo>
                  <a:pt x="6966513" y="0"/>
                </a:lnTo>
                <a:lnTo>
                  <a:pt x="6966513" y="6793790"/>
                </a:lnTo>
                <a:lnTo>
                  <a:pt x="0" y="67937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15160" y="6348594"/>
            <a:ext cx="3441002" cy="4114800"/>
          </a:xfrm>
          <a:custGeom>
            <a:avLst/>
            <a:gdLst/>
            <a:ahLst/>
            <a:cxnLst/>
            <a:rect r="r" b="b" t="t" l="l"/>
            <a:pathLst>
              <a:path h="4114800" w="3441002">
                <a:moveTo>
                  <a:pt x="0" y="0"/>
                </a:moveTo>
                <a:lnTo>
                  <a:pt x="3441001" y="0"/>
                </a:lnTo>
                <a:lnTo>
                  <a:pt x="34410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602960" y="558878"/>
            <a:ext cx="11082081" cy="939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2"/>
              </a:lnSpc>
            </a:pPr>
            <a:r>
              <a:rPr lang="en-US" sz="6188">
                <a:solidFill>
                  <a:srgbClr val="731F7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Results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70586" y="8411517"/>
            <a:ext cx="10928150" cy="1366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8"/>
              </a:lnSpc>
            </a:pPr>
            <a:r>
              <a:rPr lang="en-US" sz="3949" spc="-3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Train Loss: 0.0034 Train Accuracy: 0.99</a:t>
            </a:r>
          </a:p>
          <a:p>
            <a:pPr algn="ctr">
              <a:lnSpc>
                <a:spcPts val="5528"/>
              </a:lnSpc>
              <a:spcBef>
                <a:spcPct val="0"/>
              </a:spcBef>
            </a:pPr>
            <a:r>
              <a:rPr lang="en-US" sz="3949" spc="-3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Validation Loss: 1.44 Validation Accuracy: 0.80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94633">
            <a:off x="7828277" y="9031944"/>
            <a:ext cx="2604581" cy="2467841"/>
          </a:xfrm>
          <a:custGeom>
            <a:avLst/>
            <a:gdLst/>
            <a:ahLst/>
            <a:cxnLst/>
            <a:rect r="r" b="b" t="t" l="l"/>
            <a:pathLst>
              <a:path h="2467841" w="2604581">
                <a:moveTo>
                  <a:pt x="0" y="0"/>
                </a:moveTo>
                <a:lnTo>
                  <a:pt x="2604581" y="0"/>
                </a:lnTo>
                <a:lnTo>
                  <a:pt x="2604581" y="2467841"/>
                </a:lnTo>
                <a:lnTo>
                  <a:pt x="0" y="2467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088749">
            <a:off x="1631143" y="-2578373"/>
            <a:ext cx="3903561" cy="3698625"/>
          </a:xfrm>
          <a:custGeom>
            <a:avLst/>
            <a:gdLst/>
            <a:ahLst/>
            <a:cxnLst/>
            <a:rect r="r" b="b" t="t" l="l"/>
            <a:pathLst>
              <a:path h="3698625" w="3903561">
                <a:moveTo>
                  <a:pt x="0" y="0"/>
                </a:moveTo>
                <a:lnTo>
                  <a:pt x="3903562" y="0"/>
                </a:lnTo>
                <a:lnTo>
                  <a:pt x="3903562" y="3698625"/>
                </a:lnTo>
                <a:lnTo>
                  <a:pt x="0" y="3698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13119">
            <a:off x="-3109196" y="4175850"/>
            <a:ext cx="8275792" cy="7913726"/>
          </a:xfrm>
          <a:custGeom>
            <a:avLst/>
            <a:gdLst/>
            <a:ahLst/>
            <a:cxnLst/>
            <a:rect r="r" b="b" t="t" l="l"/>
            <a:pathLst>
              <a:path h="7913726" w="8275792">
                <a:moveTo>
                  <a:pt x="0" y="0"/>
                </a:moveTo>
                <a:lnTo>
                  <a:pt x="8275792" y="0"/>
                </a:lnTo>
                <a:lnTo>
                  <a:pt x="8275792" y="7913726"/>
                </a:lnTo>
                <a:lnTo>
                  <a:pt x="0" y="7913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65189">
            <a:off x="11239029" y="-3141539"/>
            <a:ext cx="7824542" cy="6963843"/>
          </a:xfrm>
          <a:custGeom>
            <a:avLst/>
            <a:gdLst/>
            <a:ahLst/>
            <a:cxnLst/>
            <a:rect r="r" b="b" t="t" l="l"/>
            <a:pathLst>
              <a:path h="6963843" w="7824542">
                <a:moveTo>
                  <a:pt x="0" y="0"/>
                </a:moveTo>
                <a:lnTo>
                  <a:pt x="7824542" y="0"/>
                </a:lnTo>
                <a:lnTo>
                  <a:pt x="7824542" y="6963842"/>
                </a:lnTo>
                <a:lnTo>
                  <a:pt x="0" y="69638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207755">
            <a:off x="13218087" y="5225672"/>
            <a:ext cx="6135171" cy="7102948"/>
          </a:xfrm>
          <a:custGeom>
            <a:avLst/>
            <a:gdLst/>
            <a:ahLst/>
            <a:cxnLst/>
            <a:rect r="r" b="b" t="t" l="l"/>
            <a:pathLst>
              <a:path h="7102948" w="6135171">
                <a:moveTo>
                  <a:pt x="0" y="0"/>
                </a:moveTo>
                <a:lnTo>
                  <a:pt x="6135171" y="0"/>
                </a:lnTo>
                <a:lnTo>
                  <a:pt x="6135171" y="7102948"/>
                </a:lnTo>
                <a:lnTo>
                  <a:pt x="0" y="7102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4986" y="3283045"/>
            <a:ext cx="4411185" cy="5404209"/>
          </a:xfrm>
          <a:custGeom>
            <a:avLst/>
            <a:gdLst/>
            <a:ahLst/>
            <a:cxnLst/>
            <a:rect r="r" b="b" t="t" l="l"/>
            <a:pathLst>
              <a:path h="5404209" w="4411185">
                <a:moveTo>
                  <a:pt x="0" y="0"/>
                </a:moveTo>
                <a:lnTo>
                  <a:pt x="4411185" y="0"/>
                </a:lnTo>
                <a:lnTo>
                  <a:pt x="4411185" y="5404209"/>
                </a:lnTo>
                <a:lnTo>
                  <a:pt x="0" y="54042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633920" y="1038225"/>
            <a:ext cx="9020160" cy="1065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Final models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935644" y="4172225"/>
            <a:ext cx="9350029" cy="352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AEF"/>
                </a:solidFill>
                <a:latin typeface="CS Gordon Serif"/>
                <a:ea typeface="CS Gordon Serif"/>
                <a:cs typeface="CS Gordon Serif"/>
                <a:sym typeface="CS Gordon Serif"/>
              </a:rPr>
              <a:t>COMPARISON OF </a:t>
            </a: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AEF"/>
                </a:solidFill>
                <a:latin typeface="CS Gordon Serif"/>
                <a:ea typeface="CS Gordon Serif"/>
                <a:cs typeface="CS Gordon Serif"/>
                <a:sym typeface="CS Gordon Serif"/>
              </a:rPr>
              <a:t>3 CNN NEURAL NETWORK MODELS</a:t>
            </a:r>
          </a:p>
          <a:p>
            <a:pPr algn="ctr">
              <a:lnSpc>
                <a:spcPts val="7000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088749">
            <a:off x="15238549" y="7531796"/>
            <a:ext cx="2440941" cy="2312792"/>
          </a:xfrm>
          <a:custGeom>
            <a:avLst/>
            <a:gdLst/>
            <a:ahLst/>
            <a:cxnLst/>
            <a:rect r="r" b="b" t="t" l="l"/>
            <a:pathLst>
              <a:path h="2312792" w="2440941">
                <a:moveTo>
                  <a:pt x="0" y="0"/>
                </a:moveTo>
                <a:lnTo>
                  <a:pt x="2440941" y="0"/>
                </a:lnTo>
                <a:lnTo>
                  <a:pt x="2440941" y="2312792"/>
                </a:lnTo>
                <a:lnTo>
                  <a:pt x="0" y="2312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3119">
            <a:off x="13891144" y="-2296054"/>
            <a:ext cx="5583018" cy="5338761"/>
          </a:xfrm>
          <a:custGeom>
            <a:avLst/>
            <a:gdLst/>
            <a:ahLst/>
            <a:cxnLst/>
            <a:rect r="r" b="b" t="t" l="l"/>
            <a:pathLst>
              <a:path h="5338761" w="5583018">
                <a:moveTo>
                  <a:pt x="0" y="0"/>
                </a:moveTo>
                <a:lnTo>
                  <a:pt x="5583018" y="0"/>
                </a:lnTo>
                <a:lnTo>
                  <a:pt x="5583018" y="5338761"/>
                </a:lnTo>
                <a:lnTo>
                  <a:pt x="0" y="53387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705580">
            <a:off x="-2362671" y="6401890"/>
            <a:ext cx="7824542" cy="6963843"/>
          </a:xfrm>
          <a:custGeom>
            <a:avLst/>
            <a:gdLst/>
            <a:ahLst/>
            <a:cxnLst/>
            <a:rect r="r" b="b" t="t" l="l"/>
            <a:pathLst>
              <a:path h="6963843" w="7824542">
                <a:moveTo>
                  <a:pt x="0" y="0"/>
                </a:moveTo>
                <a:lnTo>
                  <a:pt x="7824542" y="0"/>
                </a:lnTo>
                <a:lnTo>
                  <a:pt x="7824542" y="6963843"/>
                </a:lnTo>
                <a:lnTo>
                  <a:pt x="0" y="69638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959566">
            <a:off x="-1001357" y="347843"/>
            <a:ext cx="2895099" cy="2768439"/>
          </a:xfrm>
          <a:custGeom>
            <a:avLst/>
            <a:gdLst/>
            <a:ahLst/>
            <a:cxnLst/>
            <a:rect r="r" b="b" t="t" l="l"/>
            <a:pathLst>
              <a:path h="2768439" w="2895099">
                <a:moveTo>
                  <a:pt x="0" y="0"/>
                </a:moveTo>
                <a:lnTo>
                  <a:pt x="2895100" y="0"/>
                </a:lnTo>
                <a:lnTo>
                  <a:pt x="2895100" y="2768439"/>
                </a:lnTo>
                <a:lnTo>
                  <a:pt x="0" y="27684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425283" y="5319180"/>
            <a:ext cx="7437434" cy="3939120"/>
          </a:xfrm>
          <a:custGeom>
            <a:avLst/>
            <a:gdLst/>
            <a:ahLst/>
            <a:cxnLst/>
            <a:rect r="r" b="b" t="t" l="l"/>
            <a:pathLst>
              <a:path h="3939120" w="7437434">
                <a:moveTo>
                  <a:pt x="0" y="0"/>
                </a:moveTo>
                <a:lnTo>
                  <a:pt x="7437434" y="0"/>
                </a:lnTo>
                <a:lnTo>
                  <a:pt x="7437434" y="3939120"/>
                </a:lnTo>
                <a:lnTo>
                  <a:pt x="0" y="39391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1795240"/>
            <a:ext cx="7786734" cy="2980617"/>
          </a:xfrm>
          <a:custGeom>
            <a:avLst/>
            <a:gdLst/>
            <a:ahLst/>
            <a:cxnLst/>
            <a:rect r="r" b="b" t="t" l="l"/>
            <a:pathLst>
              <a:path h="2980617" w="7786734">
                <a:moveTo>
                  <a:pt x="0" y="0"/>
                </a:moveTo>
                <a:lnTo>
                  <a:pt x="7786734" y="0"/>
                </a:lnTo>
                <a:lnTo>
                  <a:pt x="7786734" y="2980618"/>
                </a:lnTo>
                <a:lnTo>
                  <a:pt x="0" y="29806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420796" y="1570547"/>
            <a:ext cx="7838504" cy="3430003"/>
          </a:xfrm>
          <a:custGeom>
            <a:avLst/>
            <a:gdLst/>
            <a:ahLst/>
            <a:cxnLst/>
            <a:rect r="r" b="b" t="t" l="l"/>
            <a:pathLst>
              <a:path h="3430003" w="7838504">
                <a:moveTo>
                  <a:pt x="0" y="0"/>
                </a:moveTo>
                <a:lnTo>
                  <a:pt x="7838504" y="0"/>
                </a:lnTo>
                <a:lnTo>
                  <a:pt x="7838504" y="3430003"/>
                </a:lnTo>
                <a:lnTo>
                  <a:pt x="0" y="34300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088919" y="4052045"/>
            <a:ext cx="948505" cy="948505"/>
          </a:xfrm>
          <a:custGeom>
            <a:avLst/>
            <a:gdLst/>
            <a:ahLst/>
            <a:cxnLst/>
            <a:rect r="r" b="b" t="t" l="l"/>
            <a:pathLst>
              <a:path h="948505" w="948505">
                <a:moveTo>
                  <a:pt x="0" y="0"/>
                </a:moveTo>
                <a:lnTo>
                  <a:pt x="948506" y="0"/>
                </a:lnTo>
                <a:lnTo>
                  <a:pt x="948506" y="948505"/>
                </a:lnTo>
                <a:lnTo>
                  <a:pt x="0" y="9485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554863" y="4283890"/>
            <a:ext cx="983936" cy="983936"/>
          </a:xfrm>
          <a:custGeom>
            <a:avLst/>
            <a:gdLst/>
            <a:ahLst/>
            <a:cxnLst/>
            <a:rect r="r" b="b" t="t" l="l"/>
            <a:pathLst>
              <a:path h="983936" w="983936">
                <a:moveTo>
                  <a:pt x="0" y="0"/>
                </a:moveTo>
                <a:lnTo>
                  <a:pt x="983935" y="0"/>
                </a:lnTo>
                <a:lnTo>
                  <a:pt x="983935" y="983935"/>
                </a:lnTo>
                <a:lnTo>
                  <a:pt x="0" y="9839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096542" y="8545919"/>
            <a:ext cx="967962" cy="967962"/>
          </a:xfrm>
          <a:custGeom>
            <a:avLst/>
            <a:gdLst/>
            <a:ahLst/>
            <a:cxnLst/>
            <a:rect r="r" b="b" t="t" l="l"/>
            <a:pathLst>
              <a:path h="967962" w="967962">
                <a:moveTo>
                  <a:pt x="0" y="0"/>
                </a:moveTo>
                <a:lnTo>
                  <a:pt x="967962" y="0"/>
                </a:lnTo>
                <a:lnTo>
                  <a:pt x="967962" y="967962"/>
                </a:lnTo>
                <a:lnTo>
                  <a:pt x="0" y="9679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707477" y="571753"/>
            <a:ext cx="6873046" cy="913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02"/>
              </a:lnSpc>
            </a:pPr>
            <a:r>
              <a:rPr lang="en-US" sz="6188">
                <a:solidFill>
                  <a:srgbClr val="731F7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Three CNN Models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094169">
            <a:off x="-3439116" y="6445364"/>
            <a:ext cx="6176663" cy="5906434"/>
          </a:xfrm>
          <a:custGeom>
            <a:avLst/>
            <a:gdLst/>
            <a:ahLst/>
            <a:cxnLst/>
            <a:rect r="r" b="b" t="t" l="l"/>
            <a:pathLst>
              <a:path h="5906434" w="6176663">
                <a:moveTo>
                  <a:pt x="0" y="0"/>
                </a:moveTo>
                <a:lnTo>
                  <a:pt x="6176663" y="0"/>
                </a:lnTo>
                <a:lnTo>
                  <a:pt x="6176663" y="5906434"/>
                </a:lnTo>
                <a:lnTo>
                  <a:pt x="0" y="59064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440951">
            <a:off x="-957979" y="335262"/>
            <a:ext cx="2207918" cy="2092002"/>
          </a:xfrm>
          <a:custGeom>
            <a:avLst/>
            <a:gdLst/>
            <a:ahLst/>
            <a:cxnLst/>
            <a:rect r="r" b="b" t="t" l="l"/>
            <a:pathLst>
              <a:path h="2092002" w="2207918">
                <a:moveTo>
                  <a:pt x="0" y="0"/>
                </a:moveTo>
                <a:lnTo>
                  <a:pt x="2207919" y="0"/>
                </a:lnTo>
                <a:lnTo>
                  <a:pt x="2207919" y="2092002"/>
                </a:lnTo>
                <a:lnTo>
                  <a:pt x="0" y="2092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98926" y="1566319"/>
            <a:ext cx="3381565" cy="8189193"/>
          </a:xfrm>
          <a:custGeom>
            <a:avLst/>
            <a:gdLst/>
            <a:ahLst/>
            <a:cxnLst/>
            <a:rect r="r" b="b" t="t" l="l"/>
            <a:pathLst>
              <a:path h="8189193" w="3381565">
                <a:moveTo>
                  <a:pt x="0" y="0"/>
                </a:moveTo>
                <a:lnTo>
                  <a:pt x="3381564" y="0"/>
                </a:lnTo>
                <a:lnTo>
                  <a:pt x="3381564" y="8189194"/>
                </a:lnTo>
                <a:lnTo>
                  <a:pt x="0" y="81891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116147" y="1566319"/>
            <a:ext cx="4055706" cy="8189193"/>
          </a:xfrm>
          <a:custGeom>
            <a:avLst/>
            <a:gdLst/>
            <a:ahLst/>
            <a:cxnLst/>
            <a:rect r="r" b="b" t="t" l="l"/>
            <a:pathLst>
              <a:path h="8189193" w="4055706">
                <a:moveTo>
                  <a:pt x="0" y="0"/>
                </a:moveTo>
                <a:lnTo>
                  <a:pt x="4055706" y="0"/>
                </a:lnTo>
                <a:lnTo>
                  <a:pt x="4055706" y="8189194"/>
                </a:lnTo>
                <a:lnTo>
                  <a:pt x="0" y="81891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010178" y="1566319"/>
            <a:ext cx="3133925" cy="8189193"/>
          </a:xfrm>
          <a:custGeom>
            <a:avLst/>
            <a:gdLst/>
            <a:ahLst/>
            <a:cxnLst/>
            <a:rect r="r" b="b" t="t" l="l"/>
            <a:pathLst>
              <a:path h="8189193" w="3133925">
                <a:moveTo>
                  <a:pt x="0" y="0"/>
                </a:moveTo>
                <a:lnTo>
                  <a:pt x="3133925" y="0"/>
                </a:lnTo>
                <a:lnTo>
                  <a:pt x="3133925" y="8189194"/>
                </a:lnTo>
                <a:lnTo>
                  <a:pt x="0" y="81891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5400000">
            <a:off x="-5338946" y="4610644"/>
            <a:ext cx="12744816" cy="1065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Plot models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115455" y="554447"/>
            <a:ext cx="948505" cy="948505"/>
          </a:xfrm>
          <a:custGeom>
            <a:avLst/>
            <a:gdLst/>
            <a:ahLst/>
            <a:cxnLst/>
            <a:rect r="r" b="b" t="t" l="l"/>
            <a:pathLst>
              <a:path h="948505" w="948505">
                <a:moveTo>
                  <a:pt x="0" y="0"/>
                </a:moveTo>
                <a:lnTo>
                  <a:pt x="948506" y="0"/>
                </a:lnTo>
                <a:lnTo>
                  <a:pt x="948506" y="948506"/>
                </a:lnTo>
                <a:lnTo>
                  <a:pt x="0" y="9485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652032" y="536732"/>
            <a:ext cx="983936" cy="983936"/>
          </a:xfrm>
          <a:custGeom>
            <a:avLst/>
            <a:gdLst/>
            <a:ahLst/>
            <a:cxnLst/>
            <a:rect r="r" b="b" t="t" l="l"/>
            <a:pathLst>
              <a:path h="983936" w="983936">
                <a:moveTo>
                  <a:pt x="0" y="0"/>
                </a:moveTo>
                <a:lnTo>
                  <a:pt x="983936" y="0"/>
                </a:lnTo>
                <a:lnTo>
                  <a:pt x="983936" y="983936"/>
                </a:lnTo>
                <a:lnTo>
                  <a:pt x="0" y="9839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093160" y="598357"/>
            <a:ext cx="904596" cy="904596"/>
          </a:xfrm>
          <a:custGeom>
            <a:avLst/>
            <a:gdLst/>
            <a:ahLst/>
            <a:cxnLst/>
            <a:rect r="r" b="b" t="t" l="l"/>
            <a:pathLst>
              <a:path h="904596" w="904596">
                <a:moveTo>
                  <a:pt x="0" y="0"/>
                </a:moveTo>
                <a:lnTo>
                  <a:pt x="904595" y="0"/>
                </a:lnTo>
                <a:lnTo>
                  <a:pt x="904595" y="904596"/>
                </a:lnTo>
                <a:lnTo>
                  <a:pt x="0" y="90459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088749">
            <a:off x="16234330" y="8298138"/>
            <a:ext cx="1762009" cy="1669504"/>
          </a:xfrm>
          <a:custGeom>
            <a:avLst/>
            <a:gdLst/>
            <a:ahLst/>
            <a:cxnLst/>
            <a:rect r="r" b="b" t="t" l="l"/>
            <a:pathLst>
              <a:path h="1669504" w="1762009">
                <a:moveTo>
                  <a:pt x="0" y="0"/>
                </a:moveTo>
                <a:lnTo>
                  <a:pt x="1762010" y="0"/>
                </a:lnTo>
                <a:lnTo>
                  <a:pt x="1762010" y="1669504"/>
                </a:lnTo>
                <a:lnTo>
                  <a:pt x="0" y="16695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625581">
            <a:off x="13673319" y="-2669381"/>
            <a:ext cx="5583018" cy="5338761"/>
          </a:xfrm>
          <a:custGeom>
            <a:avLst/>
            <a:gdLst/>
            <a:ahLst/>
            <a:cxnLst/>
            <a:rect r="r" b="b" t="t" l="l"/>
            <a:pathLst>
              <a:path h="5338761" w="5583018">
                <a:moveTo>
                  <a:pt x="0" y="0"/>
                </a:moveTo>
                <a:lnTo>
                  <a:pt x="5583018" y="0"/>
                </a:lnTo>
                <a:lnTo>
                  <a:pt x="5583018" y="5338762"/>
                </a:lnTo>
                <a:lnTo>
                  <a:pt x="0" y="53387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524554">
            <a:off x="-3226471" y="7124000"/>
            <a:ext cx="7824542" cy="6963843"/>
          </a:xfrm>
          <a:custGeom>
            <a:avLst/>
            <a:gdLst/>
            <a:ahLst/>
            <a:cxnLst/>
            <a:rect r="r" b="b" t="t" l="l"/>
            <a:pathLst>
              <a:path h="6963843" w="7824542">
                <a:moveTo>
                  <a:pt x="0" y="0"/>
                </a:moveTo>
                <a:lnTo>
                  <a:pt x="7824542" y="0"/>
                </a:lnTo>
                <a:lnTo>
                  <a:pt x="7824542" y="6963842"/>
                </a:lnTo>
                <a:lnTo>
                  <a:pt x="0" y="69638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101059">
            <a:off x="373058" y="-1271984"/>
            <a:ext cx="2895099" cy="2768439"/>
          </a:xfrm>
          <a:custGeom>
            <a:avLst/>
            <a:gdLst/>
            <a:ahLst/>
            <a:cxnLst/>
            <a:rect r="r" b="b" t="t" l="l"/>
            <a:pathLst>
              <a:path h="2768439" w="2895099">
                <a:moveTo>
                  <a:pt x="0" y="0"/>
                </a:moveTo>
                <a:lnTo>
                  <a:pt x="2895100" y="0"/>
                </a:lnTo>
                <a:lnTo>
                  <a:pt x="2895100" y="2768439"/>
                </a:lnTo>
                <a:lnTo>
                  <a:pt x="0" y="27684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05722" y="1722155"/>
            <a:ext cx="8039413" cy="3323988"/>
          </a:xfrm>
          <a:custGeom>
            <a:avLst/>
            <a:gdLst/>
            <a:ahLst/>
            <a:cxnLst/>
            <a:rect r="r" b="b" t="t" l="l"/>
            <a:pathLst>
              <a:path h="3323988" w="8039413">
                <a:moveTo>
                  <a:pt x="0" y="0"/>
                </a:moveTo>
                <a:lnTo>
                  <a:pt x="8039413" y="0"/>
                </a:lnTo>
                <a:lnTo>
                  <a:pt x="8039413" y="3323988"/>
                </a:lnTo>
                <a:lnTo>
                  <a:pt x="0" y="33239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95694" y="1722155"/>
            <a:ext cx="7863606" cy="3323988"/>
          </a:xfrm>
          <a:custGeom>
            <a:avLst/>
            <a:gdLst/>
            <a:ahLst/>
            <a:cxnLst/>
            <a:rect r="r" b="b" t="t" l="l"/>
            <a:pathLst>
              <a:path h="3323988" w="7863606">
                <a:moveTo>
                  <a:pt x="0" y="0"/>
                </a:moveTo>
                <a:lnTo>
                  <a:pt x="7863606" y="0"/>
                </a:lnTo>
                <a:lnTo>
                  <a:pt x="7863606" y="3323988"/>
                </a:lnTo>
                <a:lnTo>
                  <a:pt x="0" y="33239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234537" y="5934312"/>
            <a:ext cx="7818927" cy="3323988"/>
          </a:xfrm>
          <a:custGeom>
            <a:avLst/>
            <a:gdLst/>
            <a:ahLst/>
            <a:cxnLst/>
            <a:rect r="r" b="b" t="t" l="l"/>
            <a:pathLst>
              <a:path h="3323988" w="7818927">
                <a:moveTo>
                  <a:pt x="0" y="0"/>
                </a:moveTo>
                <a:lnTo>
                  <a:pt x="7818926" y="0"/>
                </a:lnTo>
                <a:lnTo>
                  <a:pt x="7818926" y="3323988"/>
                </a:lnTo>
                <a:lnTo>
                  <a:pt x="0" y="33239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602960" y="454103"/>
            <a:ext cx="11082081" cy="939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2"/>
              </a:lnSpc>
            </a:pPr>
            <a:r>
              <a:rPr lang="en-US" sz="6188">
                <a:solidFill>
                  <a:srgbClr val="731F7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Results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554447" y="1849945"/>
            <a:ext cx="474253" cy="474253"/>
          </a:xfrm>
          <a:custGeom>
            <a:avLst/>
            <a:gdLst/>
            <a:ahLst/>
            <a:cxnLst/>
            <a:rect r="r" b="b" t="t" l="l"/>
            <a:pathLst>
              <a:path h="474253" w="474253">
                <a:moveTo>
                  <a:pt x="0" y="0"/>
                </a:moveTo>
                <a:lnTo>
                  <a:pt x="474253" y="0"/>
                </a:lnTo>
                <a:lnTo>
                  <a:pt x="474253" y="474253"/>
                </a:lnTo>
                <a:lnTo>
                  <a:pt x="0" y="4742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553954" y="1849945"/>
            <a:ext cx="474253" cy="474253"/>
          </a:xfrm>
          <a:custGeom>
            <a:avLst/>
            <a:gdLst/>
            <a:ahLst/>
            <a:cxnLst/>
            <a:rect r="r" b="b" t="t" l="l"/>
            <a:pathLst>
              <a:path h="474253" w="474253">
                <a:moveTo>
                  <a:pt x="0" y="0"/>
                </a:moveTo>
                <a:lnTo>
                  <a:pt x="474252" y="0"/>
                </a:lnTo>
                <a:lnTo>
                  <a:pt x="474252" y="474253"/>
                </a:lnTo>
                <a:lnTo>
                  <a:pt x="0" y="4742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377351" y="6083001"/>
            <a:ext cx="474253" cy="474253"/>
          </a:xfrm>
          <a:custGeom>
            <a:avLst/>
            <a:gdLst/>
            <a:ahLst/>
            <a:cxnLst/>
            <a:rect r="r" b="b" t="t" l="l"/>
            <a:pathLst>
              <a:path h="474253" w="474253">
                <a:moveTo>
                  <a:pt x="0" y="0"/>
                </a:moveTo>
                <a:lnTo>
                  <a:pt x="474253" y="0"/>
                </a:lnTo>
                <a:lnTo>
                  <a:pt x="474253" y="474253"/>
                </a:lnTo>
                <a:lnTo>
                  <a:pt x="0" y="47425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088749">
            <a:off x="16234330" y="8298138"/>
            <a:ext cx="1762009" cy="1669504"/>
          </a:xfrm>
          <a:custGeom>
            <a:avLst/>
            <a:gdLst/>
            <a:ahLst/>
            <a:cxnLst/>
            <a:rect r="r" b="b" t="t" l="l"/>
            <a:pathLst>
              <a:path h="1669504" w="1762009">
                <a:moveTo>
                  <a:pt x="0" y="0"/>
                </a:moveTo>
                <a:lnTo>
                  <a:pt x="1762010" y="0"/>
                </a:lnTo>
                <a:lnTo>
                  <a:pt x="1762010" y="1669504"/>
                </a:lnTo>
                <a:lnTo>
                  <a:pt x="0" y="16695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625581">
            <a:off x="15973546" y="-1743105"/>
            <a:ext cx="5583018" cy="5338761"/>
          </a:xfrm>
          <a:custGeom>
            <a:avLst/>
            <a:gdLst/>
            <a:ahLst/>
            <a:cxnLst/>
            <a:rect r="r" b="b" t="t" l="l"/>
            <a:pathLst>
              <a:path h="5338761" w="5583018">
                <a:moveTo>
                  <a:pt x="0" y="0"/>
                </a:moveTo>
                <a:lnTo>
                  <a:pt x="5583018" y="0"/>
                </a:lnTo>
                <a:lnTo>
                  <a:pt x="5583018" y="5338761"/>
                </a:lnTo>
                <a:lnTo>
                  <a:pt x="0" y="53387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524554">
            <a:off x="-3226471" y="7124000"/>
            <a:ext cx="7824542" cy="6963843"/>
          </a:xfrm>
          <a:custGeom>
            <a:avLst/>
            <a:gdLst/>
            <a:ahLst/>
            <a:cxnLst/>
            <a:rect r="r" b="b" t="t" l="l"/>
            <a:pathLst>
              <a:path h="6963843" w="7824542">
                <a:moveTo>
                  <a:pt x="0" y="0"/>
                </a:moveTo>
                <a:lnTo>
                  <a:pt x="7824542" y="0"/>
                </a:lnTo>
                <a:lnTo>
                  <a:pt x="7824542" y="6963842"/>
                </a:lnTo>
                <a:lnTo>
                  <a:pt x="0" y="69638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101059">
            <a:off x="373058" y="-1271984"/>
            <a:ext cx="2895099" cy="2768439"/>
          </a:xfrm>
          <a:custGeom>
            <a:avLst/>
            <a:gdLst/>
            <a:ahLst/>
            <a:cxnLst/>
            <a:rect r="r" b="b" t="t" l="l"/>
            <a:pathLst>
              <a:path h="2768439" w="2895099">
                <a:moveTo>
                  <a:pt x="0" y="0"/>
                </a:moveTo>
                <a:lnTo>
                  <a:pt x="2895100" y="0"/>
                </a:lnTo>
                <a:lnTo>
                  <a:pt x="2895100" y="2768439"/>
                </a:lnTo>
                <a:lnTo>
                  <a:pt x="0" y="27684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646983" y="2123935"/>
            <a:ext cx="8994034" cy="7134365"/>
          </a:xfrm>
          <a:custGeom>
            <a:avLst/>
            <a:gdLst/>
            <a:ahLst/>
            <a:cxnLst/>
            <a:rect r="r" b="b" t="t" l="l"/>
            <a:pathLst>
              <a:path h="7134365" w="8994034">
                <a:moveTo>
                  <a:pt x="0" y="0"/>
                </a:moveTo>
                <a:lnTo>
                  <a:pt x="8994034" y="0"/>
                </a:lnTo>
                <a:lnTo>
                  <a:pt x="8994034" y="7134365"/>
                </a:lnTo>
                <a:lnTo>
                  <a:pt x="0" y="71343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6586" y="6822039"/>
            <a:ext cx="4073319" cy="3971486"/>
          </a:xfrm>
          <a:custGeom>
            <a:avLst/>
            <a:gdLst/>
            <a:ahLst/>
            <a:cxnLst/>
            <a:rect r="r" b="b" t="t" l="l"/>
            <a:pathLst>
              <a:path h="3971486" w="4073319">
                <a:moveTo>
                  <a:pt x="0" y="0"/>
                </a:moveTo>
                <a:lnTo>
                  <a:pt x="4073319" y="0"/>
                </a:lnTo>
                <a:lnTo>
                  <a:pt x="4073319" y="3971486"/>
                </a:lnTo>
                <a:lnTo>
                  <a:pt x="0" y="39714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772322" y="926276"/>
            <a:ext cx="12743356" cy="939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2"/>
              </a:lnSpc>
            </a:pPr>
            <a:r>
              <a:rPr lang="en-US" sz="6188">
                <a:solidFill>
                  <a:srgbClr val="731F7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Confusion Matrix - first CNN Model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94633">
            <a:off x="-2022061" y="8242530"/>
            <a:ext cx="4315504" cy="4088940"/>
          </a:xfrm>
          <a:custGeom>
            <a:avLst/>
            <a:gdLst/>
            <a:ahLst/>
            <a:cxnLst/>
            <a:rect r="r" b="b" t="t" l="l"/>
            <a:pathLst>
              <a:path h="4088940" w="4315504">
                <a:moveTo>
                  <a:pt x="0" y="0"/>
                </a:moveTo>
                <a:lnTo>
                  <a:pt x="4315504" y="0"/>
                </a:lnTo>
                <a:lnTo>
                  <a:pt x="4315504" y="4088940"/>
                </a:lnTo>
                <a:lnTo>
                  <a:pt x="0" y="4088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89718" y="2199278"/>
            <a:ext cx="12908564" cy="105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Used technology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200935" y="4120702"/>
            <a:ext cx="3818865" cy="3063313"/>
            <a:chOff x="0" y="0"/>
            <a:chExt cx="5091820" cy="408441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28575"/>
              <a:ext cx="5091820" cy="8629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75"/>
                </a:lnSpc>
              </a:pPr>
              <a:r>
                <a:rPr lang="en-US" sz="4135">
                  <a:solidFill>
                    <a:srgbClr val="731F7D"/>
                  </a:solidFill>
                  <a:latin typeface="Vollkorn Italics"/>
                  <a:ea typeface="Vollkorn Italics"/>
                  <a:cs typeface="Vollkorn Italics"/>
                  <a:sym typeface="Vollkorn Italics"/>
                </a:rPr>
                <a:t>Python 3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202130"/>
              <a:ext cx="5091820" cy="3937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83"/>
                </a:lnSpc>
                <a:spcBef>
                  <a:spcPct val="0"/>
                </a:spcBef>
              </a:pPr>
              <a:r>
                <a:rPr lang="en-US" sz="2131" spc="-2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a high-level, interpreted programming language known for its readability and versatility. It supports multiple programming paradigms, including procedural, object-oriented, and </a:t>
              </a:r>
              <a:r>
                <a:rPr lang="en-US" sz="2131" spc="-21">
                  <a:solidFill>
                    <a:srgbClr val="000000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machine learning</a:t>
              </a:r>
              <a:r>
                <a:rPr lang="en-US" sz="2131" spc="-2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234568" y="4120702"/>
            <a:ext cx="3818865" cy="2331199"/>
            <a:chOff x="0" y="0"/>
            <a:chExt cx="5091820" cy="310826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28575"/>
              <a:ext cx="5091820" cy="8629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375"/>
                </a:lnSpc>
                <a:spcBef>
                  <a:spcPct val="0"/>
                </a:spcBef>
              </a:pPr>
              <a:r>
                <a:rPr lang="en-US" sz="4135">
                  <a:solidFill>
                    <a:srgbClr val="731F7D"/>
                  </a:solidFill>
                  <a:latin typeface="Vollkorn Italics"/>
                  <a:ea typeface="Vollkorn Italics"/>
                  <a:cs typeface="Vollkorn Italics"/>
                  <a:sym typeface="Vollkorn Italics"/>
                </a:rPr>
                <a:t>Tensorflow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202130"/>
              <a:ext cx="5091820" cy="29526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83"/>
                </a:lnSpc>
                <a:spcBef>
                  <a:spcPct val="0"/>
                </a:spcBef>
              </a:pPr>
              <a:r>
                <a:rPr lang="en-US" sz="2131" spc="-2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An open-source machine learning framework developed by Google. It is designed to make it easy to build and deploy machine learning models.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268200" y="4120702"/>
            <a:ext cx="3818865" cy="2331199"/>
            <a:chOff x="0" y="0"/>
            <a:chExt cx="5091820" cy="3108265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28575"/>
              <a:ext cx="5091820" cy="8629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375"/>
                </a:lnSpc>
                <a:spcBef>
                  <a:spcPct val="0"/>
                </a:spcBef>
              </a:pPr>
              <a:r>
                <a:rPr lang="en-US" sz="4135">
                  <a:solidFill>
                    <a:srgbClr val="731F7D"/>
                  </a:solidFill>
                  <a:latin typeface="Vollkorn Italics"/>
                  <a:ea typeface="Vollkorn Italics"/>
                  <a:cs typeface="Vollkorn Italics"/>
                  <a:sym typeface="Vollkorn Italics"/>
                </a:rPr>
                <a:t>Keras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202130"/>
              <a:ext cx="5091820" cy="24564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83"/>
                </a:lnSpc>
                <a:spcBef>
                  <a:spcPct val="0"/>
                </a:spcBef>
              </a:pPr>
              <a:r>
                <a:rPr lang="en-US" sz="2131" spc="-2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A high-level neural networks API, written in Python and capable of running on top of TensorFlow, Microsoft Cognitive Toolkit, or Theano.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313119">
            <a:off x="15158388" y="-1579634"/>
            <a:ext cx="5214256" cy="4986132"/>
          </a:xfrm>
          <a:custGeom>
            <a:avLst/>
            <a:gdLst/>
            <a:ahLst/>
            <a:cxnLst/>
            <a:rect r="r" b="b" t="t" l="l"/>
            <a:pathLst>
              <a:path h="4986132" w="5214256">
                <a:moveTo>
                  <a:pt x="0" y="0"/>
                </a:moveTo>
                <a:lnTo>
                  <a:pt x="5214256" y="0"/>
                </a:lnTo>
                <a:lnTo>
                  <a:pt x="5214256" y="4986132"/>
                </a:lnTo>
                <a:lnTo>
                  <a:pt x="0" y="49861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088749">
            <a:off x="16234330" y="8298138"/>
            <a:ext cx="1762009" cy="1669504"/>
          </a:xfrm>
          <a:custGeom>
            <a:avLst/>
            <a:gdLst/>
            <a:ahLst/>
            <a:cxnLst/>
            <a:rect r="r" b="b" t="t" l="l"/>
            <a:pathLst>
              <a:path h="1669504" w="1762009">
                <a:moveTo>
                  <a:pt x="0" y="0"/>
                </a:moveTo>
                <a:lnTo>
                  <a:pt x="1762010" y="0"/>
                </a:lnTo>
                <a:lnTo>
                  <a:pt x="1762010" y="1669504"/>
                </a:lnTo>
                <a:lnTo>
                  <a:pt x="0" y="16695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625581">
            <a:off x="16618903" y="-1588101"/>
            <a:ext cx="5027923" cy="4807951"/>
          </a:xfrm>
          <a:custGeom>
            <a:avLst/>
            <a:gdLst/>
            <a:ahLst/>
            <a:cxnLst/>
            <a:rect r="r" b="b" t="t" l="l"/>
            <a:pathLst>
              <a:path h="4807951" w="5027923">
                <a:moveTo>
                  <a:pt x="0" y="0"/>
                </a:moveTo>
                <a:lnTo>
                  <a:pt x="5027923" y="0"/>
                </a:lnTo>
                <a:lnTo>
                  <a:pt x="5027923" y="4807952"/>
                </a:lnTo>
                <a:lnTo>
                  <a:pt x="0" y="48079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524554">
            <a:off x="-3226471" y="7124000"/>
            <a:ext cx="7824542" cy="6963843"/>
          </a:xfrm>
          <a:custGeom>
            <a:avLst/>
            <a:gdLst/>
            <a:ahLst/>
            <a:cxnLst/>
            <a:rect r="r" b="b" t="t" l="l"/>
            <a:pathLst>
              <a:path h="6963843" w="7824542">
                <a:moveTo>
                  <a:pt x="0" y="0"/>
                </a:moveTo>
                <a:lnTo>
                  <a:pt x="7824542" y="0"/>
                </a:lnTo>
                <a:lnTo>
                  <a:pt x="7824542" y="6963842"/>
                </a:lnTo>
                <a:lnTo>
                  <a:pt x="0" y="69638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101059">
            <a:off x="373058" y="-1271984"/>
            <a:ext cx="2895099" cy="2768439"/>
          </a:xfrm>
          <a:custGeom>
            <a:avLst/>
            <a:gdLst/>
            <a:ahLst/>
            <a:cxnLst/>
            <a:rect r="r" b="b" t="t" l="l"/>
            <a:pathLst>
              <a:path h="2768439" w="2895099">
                <a:moveTo>
                  <a:pt x="0" y="0"/>
                </a:moveTo>
                <a:lnTo>
                  <a:pt x="2895100" y="0"/>
                </a:lnTo>
                <a:lnTo>
                  <a:pt x="2895100" y="2768439"/>
                </a:lnTo>
                <a:lnTo>
                  <a:pt x="0" y="27684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520303" y="1968343"/>
            <a:ext cx="9247394" cy="7335339"/>
          </a:xfrm>
          <a:custGeom>
            <a:avLst/>
            <a:gdLst/>
            <a:ahLst/>
            <a:cxnLst/>
            <a:rect r="r" b="b" t="t" l="l"/>
            <a:pathLst>
              <a:path h="7335339" w="9247394">
                <a:moveTo>
                  <a:pt x="0" y="0"/>
                </a:moveTo>
                <a:lnTo>
                  <a:pt x="9247394" y="0"/>
                </a:lnTo>
                <a:lnTo>
                  <a:pt x="9247394" y="7335339"/>
                </a:lnTo>
                <a:lnTo>
                  <a:pt x="0" y="73353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84412" y="6491121"/>
            <a:ext cx="4833833" cy="4114800"/>
          </a:xfrm>
          <a:custGeom>
            <a:avLst/>
            <a:gdLst/>
            <a:ahLst/>
            <a:cxnLst/>
            <a:rect r="r" b="b" t="t" l="l"/>
            <a:pathLst>
              <a:path h="4114800" w="4833833">
                <a:moveTo>
                  <a:pt x="0" y="0"/>
                </a:moveTo>
                <a:lnTo>
                  <a:pt x="4833833" y="0"/>
                </a:lnTo>
                <a:lnTo>
                  <a:pt x="48338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296465" y="926276"/>
            <a:ext cx="13695070" cy="939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2"/>
              </a:lnSpc>
            </a:pPr>
            <a:r>
              <a:rPr lang="en-US" sz="6188">
                <a:solidFill>
                  <a:srgbClr val="731F7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Confusion Matrix - second CNN Model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088749">
            <a:off x="16234330" y="8298138"/>
            <a:ext cx="1762009" cy="1669504"/>
          </a:xfrm>
          <a:custGeom>
            <a:avLst/>
            <a:gdLst/>
            <a:ahLst/>
            <a:cxnLst/>
            <a:rect r="r" b="b" t="t" l="l"/>
            <a:pathLst>
              <a:path h="1669504" w="1762009">
                <a:moveTo>
                  <a:pt x="0" y="0"/>
                </a:moveTo>
                <a:lnTo>
                  <a:pt x="1762010" y="0"/>
                </a:lnTo>
                <a:lnTo>
                  <a:pt x="1762010" y="1669504"/>
                </a:lnTo>
                <a:lnTo>
                  <a:pt x="0" y="16695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625581">
            <a:off x="16618903" y="-1588101"/>
            <a:ext cx="5027923" cy="4807951"/>
          </a:xfrm>
          <a:custGeom>
            <a:avLst/>
            <a:gdLst/>
            <a:ahLst/>
            <a:cxnLst/>
            <a:rect r="r" b="b" t="t" l="l"/>
            <a:pathLst>
              <a:path h="4807951" w="5027923">
                <a:moveTo>
                  <a:pt x="0" y="0"/>
                </a:moveTo>
                <a:lnTo>
                  <a:pt x="5027923" y="0"/>
                </a:lnTo>
                <a:lnTo>
                  <a:pt x="5027923" y="4807952"/>
                </a:lnTo>
                <a:lnTo>
                  <a:pt x="0" y="48079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524554">
            <a:off x="-3226471" y="7124000"/>
            <a:ext cx="7824542" cy="6963843"/>
          </a:xfrm>
          <a:custGeom>
            <a:avLst/>
            <a:gdLst/>
            <a:ahLst/>
            <a:cxnLst/>
            <a:rect r="r" b="b" t="t" l="l"/>
            <a:pathLst>
              <a:path h="6963843" w="7824542">
                <a:moveTo>
                  <a:pt x="0" y="0"/>
                </a:moveTo>
                <a:lnTo>
                  <a:pt x="7824542" y="0"/>
                </a:lnTo>
                <a:lnTo>
                  <a:pt x="7824542" y="6963842"/>
                </a:lnTo>
                <a:lnTo>
                  <a:pt x="0" y="69638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101059">
            <a:off x="373058" y="-1271984"/>
            <a:ext cx="2895099" cy="2768439"/>
          </a:xfrm>
          <a:custGeom>
            <a:avLst/>
            <a:gdLst/>
            <a:ahLst/>
            <a:cxnLst/>
            <a:rect r="r" b="b" t="t" l="l"/>
            <a:pathLst>
              <a:path h="2768439" w="2895099">
                <a:moveTo>
                  <a:pt x="0" y="0"/>
                </a:moveTo>
                <a:lnTo>
                  <a:pt x="2895100" y="0"/>
                </a:lnTo>
                <a:lnTo>
                  <a:pt x="2895100" y="2768439"/>
                </a:lnTo>
                <a:lnTo>
                  <a:pt x="0" y="27684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03681" y="5629153"/>
            <a:ext cx="3137535" cy="8229600"/>
          </a:xfrm>
          <a:custGeom>
            <a:avLst/>
            <a:gdLst/>
            <a:ahLst/>
            <a:cxnLst/>
            <a:rect r="r" b="b" t="t" l="l"/>
            <a:pathLst>
              <a:path h="8229600" w="3137535">
                <a:moveTo>
                  <a:pt x="0" y="0"/>
                </a:moveTo>
                <a:lnTo>
                  <a:pt x="3137535" y="0"/>
                </a:lnTo>
                <a:lnTo>
                  <a:pt x="313753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650029" y="2707239"/>
            <a:ext cx="6987941" cy="8229600"/>
          </a:xfrm>
          <a:custGeom>
            <a:avLst/>
            <a:gdLst/>
            <a:ahLst/>
            <a:cxnLst/>
            <a:rect r="r" b="b" t="t" l="l"/>
            <a:pathLst>
              <a:path h="8229600" w="6987941">
                <a:moveTo>
                  <a:pt x="0" y="0"/>
                </a:moveTo>
                <a:lnTo>
                  <a:pt x="6987942" y="0"/>
                </a:lnTo>
                <a:lnTo>
                  <a:pt x="698794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402193" y="5629153"/>
            <a:ext cx="3178683" cy="8229600"/>
          </a:xfrm>
          <a:custGeom>
            <a:avLst/>
            <a:gdLst/>
            <a:ahLst/>
            <a:cxnLst/>
            <a:rect r="r" b="b" t="t" l="l"/>
            <a:pathLst>
              <a:path h="8229600" w="3178683">
                <a:moveTo>
                  <a:pt x="0" y="0"/>
                </a:moveTo>
                <a:lnTo>
                  <a:pt x="3178683" y="0"/>
                </a:lnTo>
                <a:lnTo>
                  <a:pt x="317868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611576" y="2299647"/>
            <a:ext cx="9064849" cy="7190538"/>
          </a:xfrm>
          <a:custGeom>
            <a:avLst/>
            <a:gdLst/>
            <a:ahLst/>
            <a:cxnLst/>
            <a:rect r="r" b="b" t="t" l="l"/>
            <a:pathLst>
              <a:path h="7190538" w="9064849">
                <a:moveTo>
                  <a:pt x="0" y="0"/>
                </a:moveTo>
                <a:lnTo>
                  <a:pt x="9064848" y="0"/>
                </a:lnTo>
                <a:lnTo>
                  <a:pt x="9064848" y="7190538"/>
                </a:lnTo>
                <a:lnTo>
                  <a:pt x="0" y="71905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296465" y="926276"/>
            <a:ext cx="13695070" cy="939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2"/>
              </a:lnSpc>
            </a:pPr>
            <a:r>
              <a:rPr lang="en-US" sz="6188">
                <a:solidFill>
                  <a:srgbClr val="731F7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Confusion Matrix - third CNN Model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94633">
            <a:off x="7828277" y="9031944"/>
            <a:ext cx="2604581" cy="2467841"/>
          </a:xfrm>
          <a:custGeom>
            <a:avLst/>
            <a:gdLst/>
            <a:ahLst/>
            <a:cxnLst/>
            <a:rect r="r" b="b" t="t" l="l"/>
            <a:pathLst>
              <a:path h="2467841" w="2604581">
                <a:moveTo>
                  <a:pt x="0" y="0"/>
                </a:moveTo>
                <a:lnTo>
                  <a:pt x="2604581" y="0"/>
                </a:lnTo>
                <a:lnTo>
                  <a:pt x="2604581" y="2467841"/>
                </a:lnTo>
                <a:lnTo>
                  <a:pt x="0" y="2467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088749">
            <a:off x="1631143" y="-2578373"/>
            <a:ext cx="3903561" cy="3698625"/>
          </a:xfrm>
          <a:custGeom>
            <a:avLst/>
            <a:gdLst/>
            <a:ahLst/>
            <a:cxnLst/>
            <a:rect r="r" b="b" t="t" l="l"/>
            <a:pathLst>
              <a:path h="3698625" w="3903561">
                <a:moveTo>
                  <a:pt x="0" y="0"/>
                </a:moveTo>
                <a:lnTo>
                  <a:pt x="3903562" y="0"/>
                </a:lnTo>
                <a:lnTo>
                  <a:pt x="3903562" y="3698625"/>
                </a:lnTo>
                <a:lnTo>
                  <a:pt x="0" y="3698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13119">
            <a:off x="-3109196" y="4175850"/>
            <a:ext cx="8275792" cy="7913726"/>
          </a:xfrm>
          <a:custGeom>
            <a:avLst/>
            <a:gdLst/>
            <a:ahLst/>
            <a:cxnLst/>
            <a:rect r="r" b="b" t="t" l="l"/>
            <a:pathLst>
              <a:path h="7913726" w="8275792">
                <a:moveTo>
                  <a:pt x="0" y="0"/>
                </a:moveTo>
                <a:lnTo>
                  <a:pt x="8275792" y="0"/>
                </a:lnTo>
                <a:lnTo>
                  <a:pt x="8275792" y="7913726"/>
                </a:lnTo>
                <a:lnTo>
                  <a:pt x="0" y="7913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65189">
            <a:off x="11239029" y="-3141539"/>
            <a:ext cx="7824542" cy="6963843"/>
          </a:xfrm>
          <a:custGeom>
            <a:avLst/>
            <a:gdLst/>
            <a:ahLst/>
            <a:cxnLst/>
            <a:rect r="r" b="b" t="t" l="l"/>
            <a:pathLst>
              <a:path h="6963843" w="7824542">
                <a:moveTo>
                  <a:pt x="0" y="0"/>
                </a:moveTo>
                <a:lnTo>
                  <a:pt x="7824542" y="0"/>
                </a:lnTo>
                <a:lnTo>
                  <a:pt x="7824542" y="6963842"/>
                </a:lnTo>
                <a:lnTo>
                  <a:pt x="0" y="69638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207755">
            <a:off x="13218087" y="5225672"/>
            <a:ext cx="6135171" cy="7102948"/>
          </a:xfrm>
          <a:custGeom>
            <a:avLst/>
            <a:gdLst/>
            <a:ahLst/>
            <a:cxnLst/>
            <a:rect r="r" b="b" t="t" l="l"/>
            <a:pathLst>
              <a:path h="7102948" w="6135171">
                <a:moveTo>
                  <a:pt x="0" y="0"/>
                </a:moveTo>
                <a:lnTo>
                  <a:pt x="6135171" y="0"/>
                </a:lnTo>
                <a:lnTo>
                  <a:pt x="6135171" y="7102948"/>
                </a:lnTo>
                <a:lnTo>
                  <a:pt x="0" y="7102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28293" y="10287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633920" y="1038225"/>
            <a:ext cx="9020160" cy="1065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Conclusion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01307" y="3010282"/>
            <a:ext cx="9757993" cy="4770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6"/>
              </a:lnSpc>
            </a:pPr>
            <a:r>
              <a:rPr lang="en-US" sz="3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Model 1 achieves </a:t>
            </a:r>
            <a:r>
              <a:rPr lang="en-US" sz="32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the</a:t>
            </a:r>
            <a:r>
              <a:rPr lang="en-US" sz="3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32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highest overall accuracy</a:t>
            </a:r>
            <a:r>
              <a:rPr lang="en-US" sz="3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(0.94) and balanced performance across all metrics.</a:t>
            </a:r>
          </a:p>
          <a:p>
            <a:pPr algn="ctr">
              <a:lnSpc>
                <a:spcPts val="3776"/>
              </a:lnSpc>
            </a:pPr>
            <a:r>
              <a:rPr lang="en-US" sz="3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Model 2 has slightly lower accuracy (0.93) but </a:t>
            </a:r>
            <a:r>
              <a:rPr lang="en-US" sz="32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the highest precision for the "glioma"</a:t>
            </a:r>
            <a:r>
              <a:rPr lang="en-US" sz="3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class. However, this model has a </a:t>
            </a:r>
            <a:r>
              <a:rPr lang="en-US" sz="32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lower recall for this class</a:t>
            </a:r>
            <a:r>
              <a:rPr lang="en-US" sz="3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, which means it may miss many cases of "glioma".</a:t>
            </a:r>
          </a:p>
          <a:p>
            <a:pPr algn="ctr">
              <a:lnSpc>
                <a:spcPts val="3776"/>
              </a:lnSpc>
            </a:pPr>
            <a:r>
              <a:rPr lang="en-US" sz="3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Model 3 achieves </a:t>
            </a:r>
            <a:r>
              <a:rPr lang="en-US" sz="32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the lowest accuracy</a:t>
            </a:r>
            <a:r>
              <a:rPr lang="en-US" sz="3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(0.88) and has lower metric values ​​compared to other models, indicating that it is the least effective.</a:t>
            </a:r>
          </a:p>
          <a:p>
            <a:pPr algn="ctr">
              <a:lnSpc>
                <a:spcPts val="377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94633">
            <a:off x="7828277" y="9031944"/>
            <a:ext cx="2604581" cy="2467841"/>
          </a:xfrm>
          <a:custGeom>
            <a:avLst/>
            <a:gdLst/>
            <a:ahLst/>
            <a:cxnLst/>
            <a:rect r="r" b="b" t="t" l="l"/>
            <a:pathLst>
              <a:path h="2467841" w="2604581">
                <a:moveTo>
                  <a:pt x="0" y="0"/>
                </a:moveTo>
                <a:lnTo>
                  <a:pt x="2604581" y="0"/>
                </a:lnTo>
                <a:lnTo>
                  <a:pt x="2604581" y="2467841"/>
                </a:lnTo>
                <a:lnTo>
                  <a:pt x="0" y="2467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088749">
            <a:off x="1631143" y="-2578373"/>
            <a:ext cx="3903561" cy="3698625"/>
          </a:xfrm>
          <a:custGeom>
            <a:avLst/>
            <a:gdLst/>
            <a:ahLst/>
            <a:cxnLst/>
            <a:rect r="r" b="b" t="t" l="l"/>
            <a:pathLst>
              <a:path h="3698625" w="3903561">
                <a:moveTo>
                  <a:pt x="0" y="0"/>
                </a:moveTo>
                <a:lnTo>
                  <a:pt x="3903562" y="0"/>
                </a:lnTo>
                <a:lnTo>
                  <a:pt x="3903562" y="3698625"/>
                </a:lnTo>
                <a:lnTo>
                  <a:pt x="0" y="3698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13119">
            <a:off x="-3109196" y="4175850"/>
            <a:ext cx="8275792" cy="7913726"/>
          </a:xfrm>
          <a:custGeom>
            <a:avLst/>
            <a:gdLst/>
            <a:ahLst/>
            <a:cxnLst/>
            <a:rect r="r" b="b" t="t" l="l"/>
            <a:pathLst>
              <a:path h="7913726" w="8275792">
                <a:moveTo>
                  <a:pt x="0" y="0"/>
                </a:moveTo>
                <a:lnTo>
                  <a:pt x="8275792" y="0"/>
                </a:lnTo>
                <a:lnTo>
                  <a:pt x="8275792" y="7913726"/>
                </a:lnTo>
                <a:lnTo>
                  <a:pt x="0" y="7913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65189">
            <a:off x="11239029" y="-3141539"/>
            <a:ext cx="7824542" cy="6963843"/>
          </a:xfrm>
          <a:custGeom>
            <a:avLst/>
            <a:gdLst/>
            <a:ahLst/>
            <a:cxnLst/>
            <a:rect r="r" b="b" t="t" l="l"/>
            <a:pathLst>
              <a:path h="6963843" w="7824542">
                <a:moveTo>
                  <a:pt x="0" y="0"/>
                </a:moveTo>
                <a:lnTo>
                  <a:pt x="7824542" y="0"/>
                </a:lnTo>
                <a:lnTo>
                  <a:pt x="7824542" y="6963842"/>
                </a:lnTo>
                <a:lnTo>
                  <a:pt x="0" y="69638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700150">
            <a:off x="14725227" y="6461462"/>
            <a:ext cx="6135171" cy="7102948"/>
          </a:xfrm>
          <a:custGeom>
            <a:avLst/>
            <a:gdLst/>
            <a:ahLst/>
            <a:cxnLst/>
            <a:rect r="r" b="b" t="t" l="l"/>
            <a:pathLst>
              <a:path h="7102948" w="6135171">
                <a:moveTo>
                  <a:pt x="0" y="0"/>
                </a:moveTo>
                <a:lnTo>
                  <a:pt x="6135171" y="0"/>
                </a:lnTo>
                <a:lnTo>
                  <a:pt x="6135171" y="7102947"/>
                </a:lnTo>
                <a:lnTo>
                  <a:pt x="0" y="71029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31547" y="6875109"/>
            <a:ext cx="7424906" cy="8229600"/>
          </a:xfrm>
          <a:custGeom>
            <a:avLst/>
            <a:gdLst/>
            <a:ahLst/>
            <a:cxnLst/>
            <a:rect r="r" b="b" t="t" l="l"/>
            <a:pathLst>
              <a:path h="8229600" w="7424906">
                <a:moveTo>
                  <a:pt x="0" y="0"/>
                </a:moveTo>
                <a:lnTo>
                  <a:pt x="7424906" y="0"/>
                </a:lnTo>
                <a:lnTo>
                  <a:pt x="742490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67456" y="3623223"/>
            <a:ext cx="15553088" cy="2888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43"/>
              </a:lnSpc>
            </a:pPr>
            <a:r>
              <a:rPr lang="en-US" sz="8317">
                <a:solidFill>
                  <a:srgbClr val="FFFAEF"/>
                </a:solidFill>
                <a:latin typeface="CS Gordon Serif"/>
                <a:ea typeface="CS Gordon Serif"/>
                <a:cs typeface="CS Gordon Serif"/>
                <a:sym typeface="CS Gordon Serif"/>
              </a:rPr>
              <a:t>THANK YOU FOR YOUR ATTENTION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46566" y="7171898"/>
            <a:ext cx="2729129" cy="2585849"/>
          </a:xfrm>
          <a:custGeom>
            <a:avLst/>
            <a:gdLst/>
            <a:ahLst/>
            <a:cxnLst/>
            <a:rect r="r" b="b" t="t" l="l"/>
            <a:pathLst>
              <a:path h="2585849" w="2729129">
                <a:moveTo>
                  <a:pt x="0" y="0"/>
                </a:moveTo>
                <a:lnTo>
                  <a:pt x="2729129" y="0"/>
                </a:lnTo>
                <a:lnTo>
                  <a:pt x="2729129" y="2585849"/>
                </a:lnTo>
                <a:lnTo>
                  <a:pt x="0" y="2585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185645">
            <a:off x="-1867548" y="60686"/>
            <a:ext cx="9901401" cy="8812247"/>
          </a:xfrm>
          <a:custGeom>
            <a:avLst/>
            <a:gdLst/>
            <a:ahLst/>
            <a:cxnLst/>
            <a:rect r="r" b="b" t="t" l="l"/>
            <a:pathLst>
              <a:path h="8812247" w="9901401">
                <a:moveTo>
                  <a:pt x="0" y="0"/>
                </a:moveTo>
                <a:lnTo>
                  <a:pt x="9901401" y="0"/>
                </a:lnTo>
                <a:lnTo>
                  <a:pt x="9901401" y="8812247"/>
                </a:lnTo>
                <a:lnTo>
                  <a:pt x="0" y="88122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47366">
            <a:off x="7083089" y="303005"/>
            <a:ext cx="1517793" cy="1451390"/>
          </a:xfrm>
          <a:custGeom>
            <a:avLst/>
            <a:gdLst/>
            <a:ahLst/>
            <a:cxnLst/>
            <a:rect r="r" b="b" t="t" l="l"/>
            <a:pathLst>
              <a:path h="1451390" w="1517793">
                <a:moveTo>
                  <a:pt x="0" y="0"/>
                </a:moveTo>
                <a:lnTo>
                  <a:pt x="1517794" y="0"/>
                </a:lnTo>
                <a:lnTo>
                  <a:pt x="1517794" y="1451390"/>
                </a:lnTo>
                <a:lnTo>
                  <a:pt x="0" y="1451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34372" y="4547552"/>
            <a:ext cx="5307614" cy="1201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Dataset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944533" y="1654810"/>
            <a:ext cx="6314767" cy="692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pc="-27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https://www.kaggle.com/datasets/masoudnickparvar/brain-tumor-mri-dataset/data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pc="-27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Data divided into test and training folders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pc="-27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Training folder contains </a:t>
            </a:r>
            <a:r>
              <a:rPr lang="en-US" sz="2799" spc="-27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5712</a:t>
            </a:r>
            <a:r>
              <a:rPr lang="en-US" sz="2799" spc="-27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 images of brain tumors that are used to train the model.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pc="-27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Test folder contains </a:t>
            </a:r>
            <a:r>
              <a:rPr lang="en-US" sz="2799" spc="-27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1311 </a:t>
            </a:r>
            <a:r>
              <a:rPr lang="en-US" sz="2799" spc="-27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images of brain tumors that are used to test the model.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pc="-27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3 types</a:t>
            </a:r>
            <a:r>
              <a:rPr lang="en-US" sz="2799" spc="-27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 of brain tumor to classify: glioma, meningioma and pituitary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pc="-27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Images sizes: </a:t>
            </a:r>
            <a:r>
              <a:rPr lang="en-US" sz="2799" spc="-27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512x512 px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46123" y="1355511"/>
            <a:ext cx="7995755" cy="7575978"/>
          </a:xfrm>
          <a:custGeom>
            <a:avLst/>
            <a:gdLst/>
            <a:ahLst/>
            <a:cxnLst/>
            <a:rect r="r" b="b" t="t" l="l"/>
            <a:pathLst>
              <a:path h="7575978" w="7995755">
                <a:moveTo>
                  <a:pt x="0" y="0"/>
                </a:moveTo>
                <a:lnTo>
                  <a:pt x="7995754" y="0"/>
                </a:lnTo>
                <a:lnTo>
                  <a:pt x="7995754" y="7575978"/>
                </a:lnTo>
                <a:lnTo>
                  <a:pt x="0" y="7575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033790">
            <a:off x="-3142758" y="5113384"/>
            <a:ext cx="7336933" cy="6529870"/>
          </a:xfrm>
          <a:custGeom>
            <a:avLst/>
            <a:gdLst/>
            <a:ahLst/>
            <a:cxnLst/>
            <a:rect r="r" b="b" t="t" l="l"/>
            <a:pathLst>
              <a:path h="6529870" w="7336933">
                <a:moveTo>
                  <a:pt x="0" y="0"/>
                </a:moveTo>
                <a:lnTo>
                  <a:pt x="7336932" y="0"/>
                </a:lnTo>
                <a:lnTo>
                  <a:pt x="7336932" y="6529871"/>
                </a:lnTo>
                <a:lnTo>
                  <a:pt x="0" y="6529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47366">
            <a:off x="12955621" y="-916530"/>
            <a:ext cx="4068454" cy="3890459"/>
          </a:xfrm>
          <a:custGeom>
            <a:avLst/>
            <a:gdLst/>
            <a:ahLst/>
            <a:cxnLst/>
            <a:rect r="r" b="b" t="t" l="l"/>
            <a:pathLst>
              <a:path h="3890459" w="4068454">
                <a:moveTo>
                  <a:pt x="0" y="0"/>
                </a:moveTo>
                <a:lnTo>
                  <a:pt x="4068454" y="0"/>
                </a:lnTo>
                <a:lnTo>
                  <a:pt x="4068454" y="3890460"/>
                </a:lnTo>
                <a:lnTo>
                  <a:pt x="0" y="3890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579723" y="755041"/>
            <a:ext cx="11128554" cy="1878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49"/>
              </a:lnSpc>
            </a:pPr>
            <a:r>
              <a:rPr lang="en-US" sz="648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Sample photos of a given type</a:t>
            </a:r>
          </a:p>
          <a:p>
            <a:pPr algn="ctr">
              <a:lnSpc>
                <a:spcPts val="764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-447366">
            <a:off x="17494525" y="9179016"/>
            <a:ext cx="4068454" cy="3890459"/>
          </a:xfrm>
          <a:custGeom>
            <a:avLst/>
            <a:gdLst/>
            <a:ahLst/>
            <a:cxnLst/>
            <a:rect r="r" b="b" t="t" l="l"/>
            <a:pathLst>
              <a:path h="3890459" w="4068454">
                <a:moveTo>
                  <a:pt x="0" y="0"/>
                </a:moveTo>
                <a:lnTo>
                  <a:pt x="4068454" y="0"/>
                </a:lnTo>
                <a:lnTo>
                  <a:pt x="4068454" y="3890459"/>
                </a:lnTo>
                <a:lnTo>
                  <a:pt x="0" y="3890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149407" y="2003535"/>
            <a:ext cx="3141975" cy="3141975"/>
          </a:xfrm>
          <a:custGeom>
            <a:avLst/>
            <a:gdLst/>
            <a:ahLst/>
            <a:cxnLst/>
            <a:rect r="r" b="b" t="t" l="l"/>
            <a:pathLst>
              <a:path h="3141975" w="3141975">
                <a:moveTo>
                  <a:pt x="0" y="0"/>
                </a:moveTo>
                <a:lnTo>
                  <a:pt x="3141976" y="0"/>
                </a:lnTo>
                <a:lnTo>
                  <a:pt x="3141976" y="3141975"/>
                </a:lnTo>
                <a:lnTo>
                  <a:pt x="0" y="31419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579723" y="6206094"/>
            <a:ext cx="3148882" cy="3052206"/>
          </a:xfrm>
          <a:custGeom>
            <a:avLst/>
            <a:gdLst/>
            <a:ahLst/>
            <a:cxnLst/>
            <a:rect r="r" b="b" t="t" l="l"/>
            <a:pathLst>
              <a:path h="3052206" w="3148882">
                <a:moveTo>
                  <a:pt x="0" y="0"/>
                </a:moveTo>
                <a:lnTo>
                  <a:pt x="3148882" y="0"/>
                </a:lnTo>
                <a:lnTo>
                  <a:pt x="3148882" y="3052206"/>
                </a:lnTo>
                <a:lnTo>
                  <a:pt x="0" y="30522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294422" y="6116325"/>
            <a:ext cx="2851947" cy="3141975"/>
          </a:xfrm>
          <a:custGeom>
            <a:avLst/>
            <a:gdLst/>
            <a:ahLst/>
            <a:cxnLst/>
            <a:rect r="r" b="b" t="t" l="l"/>
            <a:pathLst>
              <a:path h="3141975" w="2851947">
                <a:moveTo>
                  <a:pt x="0" y="0"/>
                </a:moveTo>
                <a:lnTo>
                  <a:pt x="2851946" y="0"/>
                </a:lnTo>
                <a:lnTo>
                  <a:pt x="2851946" y="3141975"/>
                </a:lnTo>
                <a:lnTo>
                  <a:pt x="0" y="31419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579723" y="2003535"/>
            <a:ext cx="3139965" cy="3139965"/>
          </a:xfrm>
          <a:custGeom>
            <a:avLst/>
            <a:gdLst/>
            <a:ahLst/>
            <a:cxnLst/>
            <a:rect r="r" b="b" t="t" l="l"/>
            <a:pathLst>
              <a:path h="3139965" w="3139965">
                <a:moveTo>
                  <a:pt x="0" y="0"/>
                </a:moveTo>
                <a:lnTo>
                  <a:pt x="3139965" y="0"/>
                </a:lnTo>
                <a:lnTo>
                  <a:pt x="3139965" y="3139965"/>
                </a:lnTo>
                <a:lnTo>
                  <a:pt x="0" y="31399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800330" y="5208261"/>
            <a:ext cx="1840131" cy="845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3"/>
              </a:lnSpc>
            </a:pPr>
            <a:r>
              <a:rPr lang="en-US" sz="2799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Glioma</a:t>
            </a:r>
          </a:p>
          <a:p>
            <a:pPr algn="ctr">
              <a:lnSpc>
                <a:spcPts val="3303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4234098" y="5208261"/>
            <a:ext cx="1840131" cy="426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3"/>
              </a:lnSpc>
            </a:pPr>
            <a:r>
              <a:rPr lang="en-US" sz="2799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Pituitary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34098" y="9467850"/>
            <a:ext cx="2010041" cy="426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3"/>
              </a:lnSpc>
            </a:pPr>
            <a:r>
              <a:rPr lang="en-US" sz="2799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Meningioma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800330" y="9467850"/>
            <a:ext cx="1840131" cy="426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3"/>
              </a:lnSpc>
            </a:pPr>
            <a:r>
              <a:rPr lang="en-US" sz="2799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No tumor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094169">
            <a:off x="-2768217" y="5870308"/>
            <a:ext cx="6176663" cy="5906434"/>
          </a:xfrm>
          <a:custGeom>
            <a:avLst/>
            <a:gdLst/>
            <a:ahLst/>
            <a:cxnLst/>
            <a:rect r="r" b="b" t="t" l="l"/>
            <a:pathLst>
              <a:path h="5906434" w="6176663">
                <a:moveTo>
                  <a:pt x="0" y="0"/>
                </a:moveTo>
                <a:lnTo>
                  <a:pt x="6176663" y="0"/>
                </a:lnTo>
                <a:lnTo>
                  <a:pt x="6176663" y="5906433"/>
                </a:lnTo>
                <a:lnTo>
                  <a:pt x="0" y="5906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440951">
            <a:off x="-957979" y="335262"/>
            <a:ext cx="2207918" cy="2092002"/>
          </a:xfrm>
          <a:custGeom>
            <a:avLst/>
            <a:gdLst/>
            <a:ahLst/>
            <a:cxnLst/>
            <a:rect r="r" b="b" t="t" l="l"/>
            <a:pathLst>
              <a:path h="2092002" w="2207918">
                <a:moveTo>
                  <a:pt x="0" y="0"/>
                </a:moveTo>
                <a:lnTo>
                  <a:pt x="2207919" y="0"/>
                </a:lnTo>
                <a:lnTo>
                  <a:pt x="2207919" y="2092002"/>
                </a:lnTo>
                <a:lnTo>
                  <a:pt x="0" y="2092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31471" y="2833530"/>
            <a:ext cx="11625058" cy="4619940"/>
          </a:xfrm>
          <a:custGeom>
            <a:avLst/>
            <a:gdLst/>
            <a:ahLst/>
            <a:cxnLst/>
            <a:rect r="r" b="b" t="t" l="l"/>
            <a:pathLst>
              <a:path h="4619940" w="11625058">
                <a:moveTo>
                  <a:pt x="0" y="0"/>
                </a:moveTo>
                <a:lnTo>
                  <a:pt x="11625058" y="0"/>
                </a:lnTo>
                <a:lnTo>
                  <a:pt x="11625058" y="4619940"/>
                </a:lnTo>
                <a:lnTo>
                  <a:pt x="0" y="46199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23197" y="1038225"/>
            <a:ext cx="9641605" cy="1065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CNN Model - first try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094169">
            <a:off x="-2768217" y="5870308"/>
            <a:ext cx="6176663" cy="5906434"/>
          </a:xfrm>
          <a:custGeom>
            <a:avLst/>
            <a:gdLst/>
            <a:ahLst/>
            <a:cxnLst/>
            <a:rect r="r" b="b" t="t" l="l"/>
            <a:pathLst>
              <a:path h="5906434" w="6176663">
                <a:moveTo>
                  <a:pt x="0" y="0"/>
                </a:moveTo>
                <a:lnTo>
                  <a:pt x="6176663" y="0"/>
                </a:lnTo>
                <a:lnTo>
                  <a:pt x="6176663" y="5906433"/>
                </a:lnTo>
                <a:lnTo>
                  <a:pt x="0" y="5906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440951">
            <a:off x="-957979" y="335262"/>
            <a:ext cx="2207918" cy="2092002"/>
          </a:xfrm>
          <a:custGeom>
            <a:avLst/>
            <a:gdLst/>
            <a:ahLst/>
            <a:cxnLst/>
            <a:rect r="r" b="b" t="t" l="l"/>
            <a:pathLst>
              <a:path h="2092002" w="2207918">
                <a:moveTo>
                  <a:pt x="0" y="0"/>
                </a:moveTo>
                <a:lnTo>
                  <a:pt x="2207919" y="0"/>
                </a:lnTo>
                <a:lnTo>
                  <a:pt x="2207919" y="2092002"/>
                </a:lnTo>
                <a:lnTo>
                  <a:pt x="0" y="2092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35689" y="3305429"/>
            <a:ext cx="7808311" cy="5952871"/>
          </a:xfrm>
          <a:custGeom>
            <a:avLst/>
            <a:gdLst/>
            <a:ahLst/>
            <a:cxnLst/>
            <a:rect r="r" b="b" t="t" l="l"/>
            <a:pathLst>
              <a:path h="5952871" w="7808311">
                <a:moveTo>
                  <a:pt x="0" y="0"/>
                </a:moveTo>
                <a:lnTo>
                  <a:pt x="7808311" y="0"/>
                </a:lnTo>
                <a:lnTo>
                  <a:pt x="7808311" y="5952871"/>
                </a:lnTo>
                <a:lnTo>
                  <a:pt x="0" y="59528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71592" y="1038225"/>
            <a:ext cx="12744816" cy="1065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Loss and accuracy over Epchos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144000" y="3305429"/>
            <a:ext cx="7549604" cy="5952871"/>
          </a:xfrm>
          <a:custGeom>
            <a:avLst/>
            <a:gdLst/>
            <a:ahLst/>
            <a:cxnLst/>
            <a:rect r="r" b="b" t="t" l="l"/>
            <a:pathLst>
              <a:path h="5952871" w="7549604">
                <a:moveTo>
                  <a:pt x="0" y="0"/>
                </a:moveTo>
                <a:lnTo>
                  <a:pt x="7549604" y="0"/>
                </a:lnTo>
                <a:lnTo>
                  <a:pt x="7549604" y="5952871"/>
                </a:lnTo>
                <a:lnTo>
                  <a:pt x="0" y="59528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088749">
            <a:off x="16234330" y="8298138"/>
            <a:ext cx="1762009" cy="1669504"/>
          </a:xfrm>
          <a:custGeom>
            <a:avLst/>
            <a:gdLst/>
            <a:ahLst/>
            <a:cxnLst/>
            <a:rect r="r" b="b" t="t" l="l"/>
            <a:pathLst>
              <a:path h="1669504" w="1762009">
                <a:moveTo>
                  <a:pt x="0" y="0"/>
                </a:moveTo>
                <a:lnTo>
                  <a:pt x="1762010" y="0"/>
                </a:lnTo>
                <a:lnTo>
                  <a:pt x="1762010" y="1669504"/>
                </a:lnTo>
                <a:lnTo>
                  <a:pt x="0" y="16695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625581">
            <a:off x="13673319" y="-2669381"/>
            <a:ext cx="5583018" cy="5338761"/>
          </a:xfrm>
          <a:custGeom>
            <a:avLst/>
            <a:gdLst/>
            <a:ahLst/>
            <a:cxnLst/>
            <a:rect r="r" b="b" t="t" l="l"/>
            <a:pathLst>
              <a:path h="5338761" w="5583018">
                <a:moveTo>
                  <a:pt x="0" y="0"/>
                </a:moveTo>
                <a:lnTo>
                  <a:pt x="5583018" y="0"/>
                </a:lnTo>
                <a:lnTo>
                  <a:pt x="5583018" y="5338762"/>
                </a:lnTo>
                <a:lnTo>
                  <a:pt x="0" y="53387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524554">
            <a:off x="-3226471" y="7124000"/>
            <a:ext cx="7824542" cy="6963843"/>
          </a:xfrm>
          <a:custGeom>
            <a:avLst/>
            <a:gdLst/>
            <a:ahLst/>
            <a:cxnLst/>
            <a:rect r="r" b="b" t="t" l="l"/>
            <a:pathLst>
              <a:path h="6963843" w="7824542">
                <a:moveTo>
                  <a:pt x="0" y="0"/>
                </a:moveTo>
                <a:lnTo>
                  <a:pt x="7824542" y="0"/>
                </a:lnTo>
                <a:lnTo>
                  <a:pt x="7824542" y="6963842"/>
                </a:lnTo>
                <a:lnTo>
                  <a:pt x="0" y="69638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101059">
            <a:off x="373058" y="-1271984"/>
            <a:ext cx="2895099" cy="2768439"/>
          </a:xfrm>
          <a:custGeom>
            <a:avLst/>
            <a:gdLst/>
            <a:ahLst/>
            <a:cxnLst/>
            <a:rect r="r" b="b" t="t" l="l"/>
            <a:pathLst>
              <a:path h="2768439" w="2895099">
                <a:moveTo>
                  <a:pt x="0" y="0"/>
                </a:moveTo>
                <a:lnTo>
                  <a:pt x="2895100" y="0"/>
                </a:lnTo>
                <a:lnTo>
                  <a:pt x="2895100" y="2768439"/>
                </a:lnTo>
                <a:lnTo>
                  <a:pt x="0" y="27684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04249" y="1658272"/>
            <a:ext cx="6855051" cy="6160758"/>
          </a:xfrm>
          <a:custGeom>
            <a:avLst/>
            <a:gdLst/>
            <a:ahLst/>
            <a:cxnLst/>
            <a:rect r="r" b="b" t="t" l="l"/>
            <a:pathLst>
              <a:path h="6160758" w="6855051">
                <a:moveTo>
                  <a:pt x="0" y="0"/>
                </a:moveTo>
                <a:lnTo>
                  <a:pt x="6855051" y="0"/>
                </a:lnTo>
                <a:lnTo>
                  <a:pt x="6855051" y="6160758"/>
                </a:lnTo>
                <a:lnTo>
                  <a:pt x="0" y="61607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550159" y="7350978"/>
            <a:ext cx="2737841" cy="2936022"/>
          </a:xfrm>
          <a:custGeom>
            <a:avLst/>
            <a:gdLst/>
            <a:ahLst/>
            <a:cxnLst/>
            <a:rect r="r" b="b" t="t" l="l"/>
            <a:pathLst>
              <a:path h="2936022" w="2737841">
                <a:moveTo>
                  <a:pt x="0" y="0"/>
                </a:moveTo>
                <a:lnTo>
                  <a:pt x="2737841" y="0"/>
                </a:lnTo>
                <a:lnTo>
                  <a:pt x="2737841" y="2936022"/>
                </a:lnTo>
                <a:lnTo>
                  <a:pt x="0" y="29360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02960" y="558878"/>
            <a:ext cx="11082081" cy="939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2"/>
              </a:lnSpc>
            </a:pPr>
            <a:r>
              <a:rPr lang="en-US" sz="6188">
                <a:solidFill>
                  <a:srgbClr val="731F7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Results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049424" y="8095507"/>
            <a:ext cx="6189151" cy="1370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8"/>
              </a:lnSpc>
            </a:pPr>
            <a:r>
              <a:rPr lang="en-US" sz="3949" spc="-3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Validation Loss: 0.97</a:t>
            </a:r>
          </a:p>
          <a:p>
            <a:pPr algn="l">
              <a:lnSpc>
                <a:spcPts val="5528"/>
              </a:lnSpc>
              <a:spcBef>
                <a:spcPct val="0"/>
              </a:spcBef>
            </a:pPr>
            <a:r>
              <a:rPr lang="en-US" sz="3949" spc="-3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Validation Accuracy: 0.72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28700" y="2910197"/>
            <a:ext cx="8492152" cy="3656908"/>
          </a:xfrm>
          <a:custGeom>
            <a:avLst/>
            <a:gdLst/>
            <a:ahLst/>
            <a:cxnLst/>
            <a:rect r="r" b="b" t="t" l="l"/>
            <a:pathLst>
              <a:path h="3656908" w="8492152">
                <a:moveTo>
                  <a:pt x="0" y="0"/>
                </a:moveTo>
                <a:lnTo>
                  <a:pt x="8492152" y="0"/>
                </a:lnTo>
                <a:lnTo>
                  <a:pt x="8492152" y="3656907"/>
                </a:lnTo>
                <a:lnTo>
                  <a:pt x="0" y="36569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13080" y="7978780"/>
            <a:ext cx="1854874" cy="2072485"/>
          </a:xfrm>
          <a:custGeom>
            <a:avLst/>
            <a:gdLst/>
            <a:ahLst/>
            <a:cxnLst/>
            <a:rect r="r" b="b" t="t" l="l"/>
            <a:pathLst>
              <a:path h="2072485" w="1854874">
                <a:moveTo>
                  <a:pt x="0" y="0"/>
                </a:moveTo>
                <a:lnTo>
                  <a:pt x="1854874" y="0"/>
                </a:lnTo>
                <a:lnTo>
                  <a:pt x="1854874" y="2072485"/>
                </a:lnTo>
                <a:lnTo>
                  <a:pt x="0" y="20724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094169">
            <a:off x="-2768217" y="5870308"/>
            <a:ext cx="6176663" cy="5906434"/>
          </a:xfrm>
          <a:custGeom>
            <a:avLst/>
            <a:gdLst/>
            <a:ahLst/>
            <a:cxnLst/>
            <a:rect r="r" b="b" t="t" l="l"/>
            <a:pathLst>
              <a:path h="5906434" w="6176663">
                <a:moveTo>
                  <a:pt x="0" y="0"/>
                </a:moveTo>
                <a:lnTo>
                  <a:pt x="6176663" y="0"/>
                </a:lnTo>
                <a:lnTo>
                  <a:pt x="6176663" y="5906433"/>
                </a:lnTo>
                <a:lnTo>
                  <a:pt x="0" y="5906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440951">
            <a:off x="-957979" y="335262"/>
            <a:ext cx="2207918" cy="2092002"/>
          </a:xfrm>
          <a:custGeom>
            <a:avLst/>
            <a:gdLst/>
            <a:ahLst/>
            <a:cxnLst/>
            <a:rect r="r" b="b" t="t" l="l"/>
            <a:pathLst>
              <a:path h="2092002" w="2207918">
                <a:moveTo>
                  <a:pt x="0" y="0"/>
                </a:moveTo>
                <a:lnTo>
                  <a:pt x="2207919" y="0"/>
                </a:lnTo>
                <a:lnTo>
                  <a:pt x="2207919" y="2092002"/>
                </a:lnTo>
                <a:lnTo>
                  <a:pt x="0" y="2092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965459" y="2458427"/>
            <a:ext cx="10357081" cy="6365098"/>
          </a:xfrm>
          <a:custGeom>
            <a:avLst/>
            <a:gdLst/>
            <a:ahLst/>
            <a:cxnLst/>
            <a:rect r="r" b="b" t="t" l="l"/>
            <a:pathLst>
              <a:path h="6365098" w="10357081">
                <a:moveTo>
                  <a:pt x="0" y="0"/>
                </a:moveTo>
                <a:lnTo>
                  <a:pt x="10357082" y="0"/>
                </a:lnTo>
                <a:lnTo>
                  <a:pt x="10357082" y="6365098"/>
                </a:lnTo>
                <a:lnTo>
                  <a:pt x="0" y="63650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23197" y="1038225"/>
            <a:ext cx="9641605" cy="1065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CNN Model - first try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094169">
            <a:off x="-2768217" y="5870308"/>
            <a:ext cx="6176663" cy="5906434"/>
          </a:xfrm>
          <a:custGeom>
            <a:avLst/>
            <a:gdLst/>
            <a:ahLst/>
            <a:cxnLst/>
            <a:rect r="r" b="b" t="t" l="l"/>
            <a:pathLst>
              <a:path h="5906434" w="6176663">
                <a:moveTo>
                  <a:pt x="0" y="0"/>
                </a:moveTo>
                <a:lnTo>
                  <a:pt x="6176663" y="0"/>
                </a:lnTo>
                <a:lnTo>
                  <a:pt x="6176663" y="5906433"/>
                </a:lnTo>
                <a:lnTo>
                  <a:pt x="0" y="5906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440951">
            <a:off x="-957979" y="335262"/>
            <a:ext cx="2207918" cy="2092002"/>
          </a:xfrm>
          <a:custGeom>
            <a:avLst/>
            <a:gdLst/>
            <a:ahLst/>
            <a:cxnLst/>
            <a:rect r="r" b="b" t="t" l="l"/>
            <a:pathLst>
              <a:path h="2092002" w="2207918">
                <a:moveTo>
                  <a:pt x="0" y="0"/>
                </a:moveTo>
                <a:lnTo>
                  <a:pt x="2207919" y="0"/>
                </a:lnTo>
                <a:lnTo>
                  <a:pt x="2207919" y="2092002"/>
                </a:lnTo>
                <a:lnTo>
                  <a:pt x="0" y="2092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44067" y="3290421"/>
            <a:ext cx="14799866" cy="5810537"/>
          </a:xfrm>
          <a:custGeom>
            <a:avLst/>
            <a:gdLst/>
            <a:ahLst/>
            <a:cxnLst/>
            <a:rect r="r" b="b" t="t" l="l"/>
            <a:pathLst>
              <a:path h="5810537" w="14799866">
                <a:moveTo>
                  <a:pt x="0" y="0"/>
                </a:moveTo>
                <a:lnTo>
                  <a:pt x="14799866" y="0"/>
                </a:lnTo>
                <a:lnTo>
                  <a:pt x="14799866" y="5810537"/>
                </a:lnTo>
                <a:lnTo>
                  <a:pt x="0" y="58105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71592" y="1038225"/>
            <a:ext cx="12744816" cy="1065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Loss and accuracy over Epchos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DAGIfG_vQR8</dc:identifier>
  <dcterms:modified xsi:type="dcterms:W3CDTF">2011-08-01T06:04:30Z</dcterms:modified>
  <cp:revision>1</cp:revision>
  <dc:title>Brain Tumor MRI</dc:title>
</cp:coreProperties>
</file>